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96" r:id="rId2"/>
  </p:sldMasterIdLst>
  <p:notesMasterIdLst>
    <p:notesMasterId r:id="rId19"/>
  </p:notesMasterIdLst>
  <p:handoutMasterIdLst>
    <p:handoutMasterId r:id="rId20"/>
  </p:handoutMasterIdLst>
  <p:sldIdLst>
    <p:sldId id="257" r:id="rId3"/>
    <p:sldId id="262" r:id="rId4"/>
    <p:sldId id="330" r:id="rId5"/>
    <p:sldId id="323" r:id="rId6"/>
    <p:sldId id="321" r:id="rId7"/>
    <p:sldId id="319" r:id="rId8"/>
    <p:sldId id="322" r:id="rId9"/>
    <p:sldId id="325" r:id="rId10"/>
    <p:sldId id="324" r:id="rId11"/>
    <p:sldId id="326" r:id="rId12"/>
    <p:sldId id="328" r:id="rId13"/>
    <p:sldId id="329" r:id="rId14"/>
    <p:sldId id="327" r:id="rId15"/>
    <p:sldId id="316" r:id="rId16"/>
    <p:sldId id="312" r:id="rId17"/>
    <p:sldId id="313" r:id="rId18"/>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a:srgbClr val="191970"/>
    <a:srgbClr val="7DA247"/>
    <a:srgbClr val="2E75B6"/>
    <a:srgbClr val="C03489"/>
    <a:srgbClr val="CF4837"/>
    <a:srgbClr val="D6A338"/>
    <a:srgbClr val="473C8B"/>
    <a:srgbClr val="27408B"/>
    <a:srgbClr val="000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60"/>
  </p:normalViewPr>
  <p:slideViewPr>
    <p:cSldViewPr snapToGrid="0">
      <p:cViewPr varScale="1">
        <p:scale>
          <a:sx n="88" d="100"/>
          <a:sy n="88" d="100"/>
        </p:scale>
        <p:origin x="480"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177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11D59B7-363C-4BCC-9BBF-651C068FB65A}" type="datetimeFigureOut">
              <a:rPr lang="en-US"/>
              <a:pPr>
                <a:defRPr/>
              </a:pPr>
              <a:t>5/5/2015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Century Gothic" panose="020B0502020202020204" pitchFamily="34" charset="0"/>
              </a:defRPr>
            </a:lvl1pPr>
          </a:lstStyle>
          <a:p>
            <a:fld id="{C10C1BD6-FC5A-4C37-B907-9CB073F47943}" type="slidenum">
              <a:rPr lang="en-US"/>
              <a:pPr/>
              <a:t>‹#›</a:t>
            </a:fld>
            <a:endParaRPr lang="en-US" dirty="0"/>
          </a:p>
        </p:txBody>
      </p:sp>
    </p:spTree>
    <p:extLst>
      <p:ext uri="{BB962C8B-B14F-4D97-AF65-F5344CB8AC3E}">
        <p14:creationId xmlns:p14="http://schemas.microsoft.com/office/powerpoint/2010/main" val="1541097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90246D7-E45A-4190-AF66-A34BCAEE4333}" type="datetimeFigureOut">
              <a:rPr lang="en-US"/>
              <a:pPr>
                <a:defRPr/>
              </a:pPr>
              <a:t>5/5/2015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Century Gothic" panose="020B0502020202020204" pitchFamily="34" charset="0"/>
              </a:defRPr>
            </a:lvl1pPr>
          </a:lstStyle>
          <a:p>
            <a:fld id="{E12AFA0D-45F8-4AC6-976F-73BE5543FA44}" type="slidenum">
              <a:rPr lang="en-US"/>
              <a:pPr/>
              <a:t>‹#›</a:t>
            </a:fld>
            <a:endParaRPr lang="en-US" dirty="0"/>
          </a:p>
        </p:txBody>
      </p:sp>
    </p:spTree>
    <p:extLst>
      <p:ext uri="{BB962C8B-B14F-4D97-AF65-F5344CB8AC3E}">
        <p14:creationId xmlns:p14="http://schemas.microsoft.com/office/powerpoint/2010/main" val="42535776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86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31B27D7-8B83-477F-8882-057BBC7452A0}" type="slidenum">
              <a:rPr lang="en-US">
                <a:latin typeface="Century Gothic" panose="020B0502020202020204" pitchFamily="34" charset="0"/>
              </a:rPr>
              <a:pPr/>
              <a:t>1</a:t>
            </a:fld>
            <a:endParaRPr lang="en-US" dirty="0">
              <a:latin typeface="Century Gothic" panose="020B0502020202020204" pitchFamily="34" charset="0"/>
            </a:endParaRPr>
          </a:p>
        </p:txBody>
      </p:sp>
    </p:spTree>
    <p:extLst>
      <p:ext uri="{BB962C8B-B14F-4D97-AF65-F5344CB8AC3E}">
        <p14:creationId xmlns:p14="http://schemas.microsoft.com/office/powerpoint/2010/main" val="129356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dirty="0" smtClean="0"/>
          </a:p>
        </p:txBody>
      </p:sp>
      <p:sp>
        <p:nvSpPr>
          <p:cNvPr id="307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AD3ACEF-4D24-4D2F-8198-1A3273FA5863}" type="slidenum">
              <a:rPr lang="en-US">
                <a:latin typeface="Century Gothic" panose="020B0502020202020204" pitchFamily="34" charset="0"/>
              </a:rPr>
              <a:pPr/>
              <a:t>2</a:t>
            </a:fld>
            <a:endParaRPr lang="en-US" dirty="0">
              <a:latin typeface="Century Gothic" panose="020B0502020202020204" pitchFamily="34" charset="0"/>
            </a:endParaRPr>
          </a:p>
        </p:txBody>
      </p:sp>
    </p:spTree>
    <p:extLst>
      <p:ext uri="{BB962C8B-B14F-4D97-AF65-F5344CB8AC3E}">
        <p14:creationId xmlns:p14="http://schemas.microsoft.com/office/powerpoint/2010/main" val="1820887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2AFA0D-45F8-4AC6-976F-73BE5543FA44}" type="slidenum">
              <a:rPr lang="en-US" smtClean="0"/>
              <a:pPr/>
              <a:t>16</a:t>
            </a:fld>
            <a:endParaRPr lang="en-US" dirty="0"/>
          </a:p>
        </p:txBody>
      </p:sp>
    </p:spTree>
    <p:extLst>
      <p:ext uri="{BB962C8B-B14F-4D97-AF65-F5344CB8AC3E}">
        <p14:creationId xmlns:p14="http://schemas.microsoft.com/office/powerpoint/2010/main" val="14208864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1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563" y="6240463"/>
            <a:ext cx="547687"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524000" y="4056115"/>
            <a:ext cx="9144000" cy="1655762"/>
          </a:xfrm>
          <a:prstGeom prst="rect">
            <a:avLst/>
          </a:prstGeom>
          <a:noFill/>
        </p:spPr>
        <p:txBody>
          <a:bodyPr/>
          <a:lstStyle>
            <a:lvl1pPr marL="0" indent="0" algn="ctr">
              <a:buNone/>
              <a:defRPr sz="2400">
                <a:solidFill>
                  <a:srgbClr val="00008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 name="Title 1"/>
          <p:cNvSpPr>
            <a:spLocks noGrp="1"/>
          </p:cNvSpPr>
          <p:nvPr>
            <p:ph type="ctrTitle"/>
          </p:nvPr>
        </p:nvSpPr>
        <p:spPr>
          <a:xfrm flipH="1">
            <a:off x="1524000" y="912610"/>
            <a:ext cx="9182458" cy="2387600"/>
          </a:xfrm>
          <a:prstGeom prst="rect">
            <a:avLst/>
          </a:prstGeom>
          <a:noFill/>
        </p:spPr>
        <p:txBody>
          <a:bodyPr anchor="b"/>
          <a:lstStyle>
            <a:lvl1pPr algn="ctr">
              <a:defRPr sz="6000">
                <a:solidFill>
                  <a:srgbClr val="000080"/>
                </a:solidFill>
              </a:defRPr>
            </a:lvl1pPr>
          </a:lstStyle>
          <a:p>
            <a:r>
              <a:rPr lang="en-US" smtClean="0"/>
              <a:t>Click to edit Master title style</a:t>
            </a:r>
            <a:endParaRPr lang="en-US" dirty="0"/>
          </a:p>
        </p:txBody>
      </p:sp>
      <p:sp>
        <p:nvSpPr>
          <p:cNvPr id="11" name="Date Placeholder 3"/>
          <p:cNvSpPr>
            <a:spLocks noGrp="1"/>
          </p:cNvSpPr>
          <p:nvPr>
            <p:ph type="dt" sz="half" idx="10"/>
          </p:nvPr>
        </p:nvSpPr>
        <p:spPr>
          <a:xfrm>
            <a:off x="4622800" y="6348413"/>
            <a:ext cx="3276600" cy="365125"/>
          </a:xfrm>
        </p:spPr>
        <p:txBody>
          <a:bodyPr/>
          <a:lstStyle>
            <a:lvl1pPr algn="ctr">
              <a:defRPr sz="1200" smtClean="0">
                <a:solidFill>
                  <a:schemeClr val="accent3"/>
                </a:solidFill>
              </a:defRPr>
            </a:lvl1pPr>
          </a:lstStyle>
          <a:p>
            <a:pPr>
              <a:defRPr/>
            </a:pPr>
            <a:fld id="{2C7B404D-E067-474D-ACB5-C7FF9967CF4F}" type="datetime1">
              <a:rPr lang="en-US" smtClean="0"/>
              <a:t>5/5/2015</a:t>
            </a:fld>
            <a:endParaRPr lang="en-US" dirty="0"/>
          </a:p>
        </p:txBody>
      </p:sp>
      <p:sp>
        <p:nvSpPr>
          <p:cNvPr id="12" name="Slide Number Placeholder 5"/>
          <p:cNvSpPr>
            <a:spLocks noGrp="1"/>
          </p:cNvSpPr>
          <p:nvPr>
            <p:ph type="sldNum" sz="quarter" idx="11"/>
          </p:nvPr>
        </p:nvSpPr>
        <p:spPr/>
        <p:txBody>
          <a:bodyPr/>
          <a:lstStyle>
            <a:lvl1pPr>
              <a:defRPr/>
            </a:lvl1pPr>
          </a:lstStyle>
          <a:p>
            <a:fld id="{F357C37E-6480-4A7B-AB7B-727F0F8C9838}" type="slidenum">
              <a:rPr lang="en-US"/>
              <a:pPr/>
              <a:t>‹#›</a:t>
            </a:fld>
            <a:endParaRPr lang="en-US" dirty="0"/>
          </a:p>
        </p:txBody>
      </p:sp>
      <p:sp>
        <p:nvSpPr>
          <p:cNvPr id="13" name="Footer Placeholder 4"/>
          <p:cNvSpPr>
            <a:spLocks noGrp="1"/>
          </p:cNvSpPr>
          <p:nvPr>
            <p:ph type="ftr" sz="quarter" idx="12"/>
          </p:nvPr>
        </p:nvSpPr>
        <p:spPr>
          <a:xfrm>
            <a:off x="1477963" y="6356350"/>
            <a:ext cx="2978150" cy="365125"/>
          </a:xfrm>
          <a:prstGeom prst="rect">
            <a:avLst/>
          </a:prstGeom>
        </p:spPr>
        <p:txBody>
          <a:bodyPr vert="horz" lIns="91440" tIns="45720" rIns="91440" bIns="45720" rtlCol="0" anchor="ctr"/>
          <a:lstStyle>
            <a:lvl1pPr algn="ctr" fontAlgn="auto">
              <a:spcBef>
                <a:spcPts val="0"/>
              </a:spcBef>
              <a:spcAft>
                <a:spcPts val="0"/>
              </a:spcAft>
              <a:defRPr sz="1100">
                <a:solidFill>
                  <a:schemeClr val="accent3"/>
                </a:solidFill>
                <a:latin typeface="+mn-lt"/>
                <a:cs typeface="+mn-cs"/>
              </a:defRPr>
            </a:lvl1pPr>
          </a:lstStyle>
          <a:p>
            <a:pPr>
              <a:defRPr/>
            </a:pPr>
            <a:r>
              <a:rPr lang="en-US" dirty="0"/>
              <a:t>KPG Revenue Cycle Management Inc.</a:t>
            </a:r>
          </a:p>
        </p:txBody>
      </p:sp>
      <p:grpSp>
        <p:nvGrpSpPr>
          <p:cNvPr id="23" name="Group 22"/>
          <p:cNvGrpSpPr/>
          <p:nvPr userDrawn="1"/>
        </p:nvGrpSpPr>
        <p:grpSpPr>
          <a:xfrm>
            <a:off x="1477963" y="3614568"/>
            <a:ext cx="9228495" cy="233469"/>
            <a:chOff x="2759339" y="3651318"/>
            <a:chExt cx="7947119" cy="196719"/>
          </a:xfrm>
        </p:grpSpPr>
        <p:sp>
          <p:nvSpPr>
            <p:cNvPr id="14" name="Rectangle 20" descr="Slate bar"/>
            <p:cNvSpPr>
              <a:spLocks noChangeArrowheads="1"/>
            </p:cNvSpPr>
            <p:nvPr userDrawn="1"/>
          </p:nvSpPr>
          <p:spPr bwMode="auto">
            <a:xfrm rot="16200000" flipH="1">
              <a:off x="9815290" y="2956868"/>
              <a:ext cx="196718" cy="1585618"/>
            </a:xfrm>
            <a:prstGeom prst="rect">
              <a:avLst/>
            </a:prstGeom>
            <a:solidFill>
              <a:srgbClr val="D6A338"/>
            </a:solidFill>
            <a:ln w="9525">
              <a:noFill/>
              <a:miter lim="800000"/>
              <a:headEnd/>
              <a:tailEnd/>
            </a:ln>
            <a:effectLst>
              <a:reflection blurRad="6350" stA="50000" endA="300" endPos="38500" dist="50800" dir="5400000" sy="-100000" algn="bl" rotWithShape="0"/>
            </a:effectLst>
            <a:extLst/>
          </p:spPr>
          <p:txBody>
            <a:bodyPr wrap="none" anchor="ctr"/>
            <a:lstStyle/>
            <a:p>
              <a:pPr algn="ctr" fontAlgn="auto">
                <a:spcBef>
                  <a:spcPts val="0"/>
                </a:spcBef>
                <a:spcAft>
                  <a:spcPts val="0"/>
                </a:spcAft>
                <a:defRPr/>
              </a:pPr>
              <a:endParaRPr lang="en-US" sz="2400" dirty="0">
                <a:latin typeface="Times New Roman" panose="02020603050405020304" pitchFamily="18" charset="0"/>
                <a:cs typeface="+mn-cs"/>
              </a:endParaRPr>
            </a:p>
          </p:txBody>
        </p:sp>
        <p:sp>
          <p:nvSpPr>
            <p:cNvPr id="19" name="Rectangle 20" descr="Slate bar"/>
            <p:cNvSpPr>
              <a:spLocks noChangeArrowheads="1"/>
            </p:cNvSpPr>
            <p:nvPr userDrawn="1"/>
          </p:nvSpPr>
          <p:spPr bwMode="auto">
            <a:xfrm rot="16200000" flipH="1">
              <a:off x="8224235" y="2956868"/>
              <a:ext cx="196718" cy="1585618"/>
            </a:xfrm>
            <a:prstGeom prst="rect">
              <a:avLst/>
            </a:prstGeom>
            <a:solidFill>
              <a:srgbClr val="CF4837"/>
            </a:solidFill>
            <a:ln w="9525">
              <a:noFill/>
              <a:miter lim="800000"/>
              <a:headEnd/>
              <a:tailEnd/>
            </a:ln>
            <a:effectLst>
              <a:reflection blurRad="6350" stA="50000" endA="300" endPos="38500" dist="50800" dir="5400000" sy="-100000" algn="bl" rotWithShape="0"/>
            </a:effectLst>
            <a:extLst/>
          </p:spPr>
          <p:txBody>
            <a:bodyPr wrap="none" anchor="ctr"/>
            <a:lstStyle/>
            <a:p>
              <a:pPr algn="ctr" fontAlgn="auto">
                <a:spcBef>
                  <a:spcPts val="0"/>
                </a:spcBef>
                <a:spcAft>
                  <a:spcPts val="0"/>
                </a:spcAft>
                <a:defRPr/>
              </a:pPr>
              <a:endParaRPr lang="en-US" sz="2400" dirty="0">
                <a:latin typeface="Times New Roman" panose="02020603050405020304" pitchFamily="18" charset="0"/>
                <a:cs typeface="+mn-cs"/>
              </a:endParaRPr>
            </a:p>
          </p:txBody>
        </p:sp>
        <p:sp>
          <p:nvSpPr>
            <p:cNvPr id="20" name="Rectangle 20" descr="Slate bar"/>
            <p:cNvSpPr>
              <a:spLocks noChangeArrowheads="1"/>
            </p:cNvSpPr>
            <p:nvPr userDrawn="1"/>
          </p:nvSpPr>
          <p:spPr bwMode="auto">
            <a:xfrm rot="16200000" flipH="1">
              <a:off x="6635899" y="2956869"/>
              <a:ext cx="196718" cy="1585618"/>
            </a:xfrm>
            <a:prstGeom prst="rect">
              <a:avLst/>
            </a:prstGeom>
            <a:solidFill>
              <a:srgbClr val="C03489"/>
            </a:solidFill>
            <a:ln w="9525">
              <a:noFill/>
              <a:miter lim="800000"/>
              <a:headEnd/>
              <a:tailEnd/>
            </a:ln>
            <a:effectLst>
              <a:reflection blurRad="6350" stA="50000" endA="300" endPos="38500" dist="50800" dir="5400000" sy="-100000" algn="bl" rotWithShape="0"/>
            </a:effectLst>
            <a:extLst/>
          </p:spPr>
          <p:txBody>
            <a:bodyPr wrap="none" anchor="ctr"/>
            <a:lstStyle/>
            <a:p>
              <a:pPr algn="ctr" fontAlgn="auto">
                <a:spcBef>
                  <a:spcPts val="0"/>
                </a:spcBef>
                <a:spcAft>
                  <a:spcPts val="0"/>
                </a:spcAft>
                <a:defRPr/>
              </a:pPr>
              <a:endParaRPr lang="en-US" sz="2400" dirty="0">
                <a:latin typeface="Times New Roman" panose="02020603050405020304" pitchFamily="18" charset="0"/>
                <a:cs typeface="+mn-cs"/>
              </a:endParaRPr>
            </a:p>
          </p:txBody>
        </p:sp>
        <p:sp>
          <p:nvSpPr>
            <p:cNvPr id="21" name="Rectangle 20" descr="Slate bar"/>
            <p:cNvSpPr>
              <a:spLocks noChangeArrowheads="1"/>
            </p:cNvSpPr>
            <p:nvPr userDrawn="1"/>
          </p:nvSpPr>
          <p:spPr bwMode="auto">
            <a:xfrm rot="16200000" flipH="1">
              <a:off x="5044844" y="2956869"/>
              <a:ext cx="196718" cy="1585618"/>
            </a:xfrm>
            <a:prstGeom prst="rect">
              <a:avLst/>
            </a:prstGeom>
            <a:solidFill>
              <a:srgbClr val="2E75B6"/>
            </a:solidFill>
            <a:ln w="9525">
              <a:noFill/>
              <a:miter lim="800000"/>
              <a:headEnd/>
              <a:tailEnd/>
            </a:ln>
            <a:effectLst>
              <a:reflection blurRad="6350" stA="50000" endA="300" endPos="38500" dist="50800" dir="5400000" sy="-100000" algn="bl" rotWithShape="0"/>
            </a:effectLst>
            <a:extLst/>
          </p:spPr>
          <p:txBody>
            <a:bodyPr wrap="none" anchor="ctr"/>
            <a:lstStyle/>
            <a:p>
              <a:pPr algn="ctr" fontAlgn="auto">
                <a:spcBef>
                  <a:spcPts val="0"/>
                </a:spcBef>
                <a:spcAft>
                  <a:spcPts val="0"/>
                </a:spcAft>
                <a:defRPr/>
              </a:pPr>
              <a:endParaRPr lang="en-US" sz="2400" dirty="0">
                <a:latin typeface="Times New Roman" panose="02020603050405020304" pitchFamily="18" charset="0"/>
                <a:cs typeface="+mn-cs"/>
              </a:endParaRPr>
            </a:p>
          </p:txBody>
        </p:sp>
        <p:sp>
          <p:nvSpPr>
            <p:cNvPr id="22" name="Rectangle 21" descr="Slate bar"/>
            <p:cNvSpPr>
              <a:spLocks noChangeArrowheads="1"/>
            </p:cNvSpPr>
            <p:nvPr userDrawn="1"/>
          </p:nvSpPr>
          <p:spPr bwMode="auto">
            <a:xfrm rot="16200000" flipH="1">
              <a:off x="3453789" y="2956869"/>
              <a:ext cx="196718" cy="1585618"/>
            </a:xfrm>
            <a:prstGeom prst="rect">
              <a:avLst/>
            </a:prstGeom>
            <a:solidFill>
              <a:srgbClr val="7DA247"/>
            </a:solidFill>
            <a:ln w="9525">
              <a:noFill/>
              <a:miter lim="800000"/>
              <a:headEnd/>
              <a:tailEnd/>
            </a:ln>
            <a:effectLst>
              <a:reflection blurRad="6350" stA="50000" endA="300" endPos="38500" dist="50800" dir="5400000" sy="-100000" algn="bl" rotWithShape="0"/>
            </a:effectLst>
            <a:extLst/>
          </p:spPr>
          <p:txBody>
            <a:bodyPr wrap="none" anchor="ctr"/>
            <a:lstStyle/>
            <a:p>
              <a:pPr algn="ctr" fontAlgn="auto">
                <a:spcBef>
                  <a:spcPts val="0"/>
                </a:spcBef>
                <a:spcAft>
                  <a:spcPts val="0"/>
                </a:spcAft>
                <a:defRPr/>
              </a:pPr>
              <a:endParaRPr lang="en-US" sz="2400" dirty="0">
                <a:latin typeface="Times New Roman" panose="02020603050405020304" pitchFamily="18" charset="0"/>
                <a:cs typeface="+mn-cs"/>
              </a:endParaRPr>
            </a:p>
          </p:txBody>
        </p:sp>
      </p:grpSp>
    </p:spTree>
    <p:extLst>
      <p:ext uri="{BB962C8B-B14F-4D97-AF65-F5344CB8AC3E}">
        <p14:creationId xmlns:p14="http://schemas.microsoft.com/office/powerpoint/2010/main" val="3577126887"/>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ooter Placeholder 4"/>
          <p:cNvSpPr txBox="1">
            <a:spLocks/>
          </p:cNvSpPr>
          <p:nvPr userDrawn="1"/>
        </p:nvSpPr>
        <p:spPr>
          <a:xfrm>
            <a:off x="1477963" y="6356350"/>
            <a:ext cx="2978150" cy="365125"/>
          </a:xfrm>
          <a:prstGeom prst="rect">
            <a:avLst/>
          </a:prstGeom>
        </p:spPr>
        <p:txBody>
          <a:bodyPr anchor="ctr"/>
          <a:lstStyle>
            <a:defPPr>
              <a:defRPr lang="en-US"/>
            </a:defPPr>
            <a:lvl1pPr marL="0" algn="ctr" defTabSz="914400" rtl="0" eaLnBrk="1" latinLnBrk="0" hangingPunct="1">
              <a:defRPr sz="11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dirty="0" smtClean="0"/>
              <a:t>KPG Revenue Cycle Management Inc.</a:t>
            </a:r>
            <a:endParaRPr lang="en-US" dirty="0"/>
          </a:p>
        </p:txBody>
      </p:sp>
      <p:pic>
        <p:nvPicPr>
          <p:cNvPr id="5"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1688" y="6249988"/>
            <a:ext cx="588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6" name="Date Placeholder 3"/>
          <p:cNvSpPr>
            <a:spLocks noGrp="1"/>
          </p:cNvSpPr>
          <p:nvPr>
            <p:ph type="dt" sz="half" idx="10"/>
          </p:nvPr>
        </p:nvSpPr>
        <p:spPr>
          <a:xfrm>
            <a:off x="4629150" y="6342063"/>
            <a:ext cx="3276600" cy="365125"/>
          </a:xfrm>
        </p:spPr>
        <p:txBody>
          <a:bodyPr/>
          <a:lstStyle>
            <a:lvl1pPr algn="ctr">
              <a:defRPr sz="1200" smtClean="0">
                <a:solidFill>
                  <a:schemeClr val="accent3"/>
                </a:solidFill>
              </a:defRPr>
            </a:lvl1pPr>
          </a:lstStyle>
          <a:p>
            <a:pPr>
              <a:defRPr/>
            </a:pPr>
            <a:fld id="{FADADA78-BA82-4E12-8DD7-C86AA6A50E7A}" type="datetime1">
              <a:rPr lang="en-US" smtClean="0"/>
              <a:t>5/5/2015</a:t>
            </a:fld>
            <a:endParaRPr lang="en-US" dirty="0"/>
          </a:p>
        </p:txBody>
      </p:sp>
      <p:sp>
        <p:nvSpPr>
          <p:cNvPr id="7" name="Slide Number Placeholder 5"/>
          <p:cNvSpPr>
            <a:spLocks noGrp="1"/>
          </p:cNvSpPr>
          <p:nvPr>
            <p:ph type="sldNum" sz="quarter" idx="11"/>
          </p:nvPr>
        </p:nvSpPr>
        <p:spPr/>
        <p:txBody>
          <a:bodyPr/>
          <a:lstStyle>
            <a:lvl1pPr>
              <a:defRPr/>
            </a:lvl1pPr>
          </a:lstStyle>
          <a:p>
            <a:fld id="{D5A2E965-8992-449E-81E0-7B9D7070CA82}" type="slidenum">
              <a:rPr lang="en-US"/>
              <a:pPr/>
              <a:t>‹#›</a:t>
            </a:fld>
            <a:endParaRPr lang="en-US" dirty="0"/>
          </a:p>
        </p:txBody>
      </p:sp>
    </p:spTree>
    <p:extLst>
      <p:ext uri="{BB962C8B-B14F-4D97-AF65-F5344CB8AC3E}">
        <p14:creationId xmlns:p14="http://schemas.microsoft.com/office/powerpoint/2010/main" val="4213327103"/>
      </p:ext>
    </p:extLst>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1688" y="6249988"/>
            <a:ext cx="588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smtClean="0"/>
              <a:t>Click to edit Master title style</a:t>
            </a:r>
            <a:endParaRPr lang="en-US"/>
          </a:p>
        </p:txBody>
      </p:sp>
      <p:sp>
        <p:nvSpPr>
          <p:cNvPr id="5" name="Date Placeholder 3"/>
          <p:cNvSpPr>
            <a:spLocks noGrp="1"/>
          </p:cNvSpPr>
          <p:nvPr>
            <p:ph type="dt" sz="half" idx="10"/>
          </p:nvPr>
        </p:nvSpPr>
        <p:spPr>
          <a:xfrm>
            <a:off x="4629150" y="6356350"/>
            <a:ext cx="3276600" cy="365125"/>
          </a:xfrm>
        </p:spPr>
        <p:txBody>
          <a:bodyPr/>
          <a:lstStyle>
            <a:lvl1pPr algn="ctr">
              <a:defRPr sz="1200" smtClean="0">
                <a:solidFill>
                  <a:schemeClr val="accent3"/>
                </a:solidFill>
              </a:defRPr>
            </a:lvl1pPr>
          </a:lstStyle>
          <a:p>
            <a:pPr>
              <a:defRPr/>
            </a:pPr>
            <a:fld id="{5A622B1A-3CD7-4387-806D-67E46BEBFFE3}" type="datetime1">
              <a:rPr lang="en-US" smtClean="0"/>
              <a:t>5/5/2015</a:t>
            </a:fld>
            <a:endParaRPr lang="en-US" dirty="0"/>
          </a:p>
        </p:txBody>
      </p:sp>
      <p:sp>
        <p:nvSpPr>
          <p:cNvPr id="6" name="Slide Number Placeholder 5"/>
          <p:cNvSpPr>
            <a:spLocks noGrp="1"/>
          </p:cNvSpPr>
          <p:nvPr>
            <p:ph type="sldNum" sz="quarter" idx="11"/>
          </p:nvPr>
        </p:nvSpPr>
        <p:spPr/>
        <p:txBody>
          <a:bodyPr/>
          <a:lstStyle>
            <a:lvl1pPr>
              <a:defRPr/>
            </a:lvl1pPr>
          </a:lstStyle>
          <a:p>
            <a:fld id="{4CDA3C28-F886-4E5E-AEBB-C7890F76CA67}" type="slidenum">
              <a:rPr lang="en-US"/>
              <a:pPr/>
              <a:t>‹#›</a:t>
            </a:fld>
            <a:endParaRPr lang="en-US" dirty="0"/>
          </a:p>
        </p:txBody>
      </p:sp>
      <p:sp>
        <p:nvSpPr>
          <p:cNvPr id="7" name="Footer Placeholder 4"/>
          <p:cNvSpPr>
            <a:spLocks noGrp="1"/>
          </p:cNvSpPr>
          <p:nvPr>
            <p:ph type="ftr" sz="quarter" idx="12"/>
          </p:nvPr>
        </p:nvSpPr>
        <p:spPr>
          <a:xfrm>
            <a:off x="1477963" y="6356350"/>
            <a:ext cx="2978150" cy="365125"/>
          </a:xfrm>
          <a:prstGeom prst="rect">
            <a:avLst/>
          </a:prstGeom>
        </p:spPr>
        <p:txBody>
          <a:bodyPr vert="horz" lIns="91440" tIns="45720" rIns="91440" bIns="45720" rtlCol="0" anchor="ctr"/>
          <a:lstStyle>
            <a:lvl1pPr algn="ctr" fontAlgn="auto">
              <a:spcBef>
                <a:spcPts val="0"/>
              </a:spcBef>
              <a:spcAft>
                <a:spcPts val="0"/>
              </a:spcAft>
              <a:defRPr sz="1100">
                <a:solidFill>
                  <a:schemeClr val="accent3"/>
                </a:solidFill>
                <a:latin typeface="+mn-lt"/>
                <a:cs typeface="+mn-cs"/>
              </a:defRPr>
            </a:lvl1pPr>
          </a:lstStyle>
          <a:p>
            <a:pPr>
              <a:defRPr/>
            </a:pPr>
            <a:r>
              <a:rPr lang="en-US" dirty="0"/>
              <a:t>KPG Revenue Cycle Management Inc.</a:t>
            </a:r>
          </a:p>
        </p:txBody>
      </p:sp>
    </p:spTree>
    <p:extLst>
      <p:ext uri="{BB962C8B-B14F-4D97-AF65-F5344CB8AC3E}">
        <p14:creationId xmlns:p14="http://schemas.microsoft.com/office/powerpoint/2010/main" val="87754170"/>
      </p:ext>
    </p:extLst>
  </p:cSld>
  <p:clrMapOvr>
    <a:masterClrMapping/>
  </p:clrMapOvr>
  <p:transition spd="med">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78971400"/>
      </p:ext>
    </p:extLst>
  </p:cSld>
  <p:clrMapOvr>
    <a:masterClrMapping/>
  </p:clrMapOvr>
  <p:transition spd="med">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2_Blank">
    <p:bg>
      <p:bgPr>
        <a:solidFill>
          <a:srgbClr val="C03489"/>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1306847"/>
      </p:ext>
    </p:extLst>
  </p:cSld>
  <p:clrMapOvr>
    <a:masterClrMapping/>
  </p:clrMapOvr>
  <p:transition spd="med">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3_Blank">
    <p:bg>
      <p:bgPr>
        <a:solidFill>
          <a:srgbClr val="7DA24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6137731"/>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4_Blank">
    <p:bg>
      <p:bgPr>
        <a:solidFill>
          <a:srgbClr val="D6A33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3154512"/>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5_Blank">
    <p:bg>
      <p:bgPr>
        <a:solidFill>
          <a:srgbClr val="CF483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017284"/>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6_Blank">
    <p:bg>
      <p:bgPr>
        <a:solidFill>
          <a:srgbClr val="19197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61102042"/>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838200" y="1789010"/>
            <a:ext cx="10515600" cy="4351338"/>
          </a:xfrm>
          <a:prstGeom prst="rect">
            <a:avLst/>
          </a:prstGeom>
          <a:noFill/>
        </p:spPr>
        <p:txBody>
          <a:bodyPr/>
          <a:lstStyle>
            <a:lvl1pPr>
              <a:buClr>
                <a:srgbClr val="191970"/>
              </a:buClr>
              <a:defRPr>
                <a:solidFill>
                  <a:srgbClr val="191970"/>
                </a:solidFill>
                <a:latin typeface="+mn-lt"/>
              </a:defRPr>
            </a:lvl1pPr>
          </a:lstStyle>
          <a:p>
            <a:pPr lvl="0"/>
            <a:r>
              <a:rPr lang="en-US" dirty="0" smtClean="0"/>
              <a:t>Midnight Blue	25-25-112</a:t>
            </a:r>
          </a:p>
          <a:p>
            <a:pPr lvl="0"/>
            <a:r>
              <a:rPr lang="en-US" dirty="0" smtClean="0"/>
              <a:t>Font: Century Goth</a:t>
            </a:r>
          </a:p>
          <a:p>
            <a:pPr lvl="0"/>
            <a:endParaRPr lang="en-US" dirty="0" smtClean="0"/>
          </a:p>
          <a:p>
            <a:pPr lvl="0"/>
            <a:endParaRPr lang="en-US" dirty="0"/>
          </a:p>
        </p:txBody>
      </p:sp>
      <p:sp>
        <p:nvSpPr>
          <p:cNvPr id="2" name="Title 1"/>
          <p:cNvSpPr>
            <a:spLocks noGrp="1"/>
          </p:cNvSpPr>
          <p:nvPr>
            <p:ph type="title" hasCustomPrompt="1"/>
          </p:nvPr>
        </p:nvSpPr>
        <p:spPr>
          <a:xfrm>
            <a:off x="838200" y="365125"/>
            <a:ext cx="10515600" cy="1325563"/>
          </a:xfrm>
          <a:prstGeom prst="rect">
            <a:avLst/>
          </a:prstGeom>
          <a:noFill/>
        </p:spPr>
        <p:txBody>
          <a:bodyPr/>
          <a:lstStyle>
            <a:lvl1pPr>
              <a:defRPr>
                <a:solidFill>
                  <a:srgbClr val="191970"/>
                </a:solidFill>
              </a:defRPr>
            </a:lvl1pPr>
          </a:lstStyle>
          <a:p>
            <a:r>
              <a:rPr lang="en-US" dirty="0" smtClean="0"/>
              <a:t>KPG Banner</a:t>
            </a:r>
            <a:endParaRPr lang="en-US" dirty="0"/>
          </a:p>
        </p:txBody>
      </p:sp>
      <p:sp>
        <p:nvSpPr>
          <p:cNvPr id="4" name="Date Placeholder 3"/>
          <p:cNvSpPr>
            <a:spLocks noGrp="1"/>
          </p:cNvSpPr>
          <p:nvPr>
            <p:ph type="dt" sz="half" idx="10"/>
          </p:nvPr>
        </p:nvSpPr>
        <p:spPr>
          <a:xfrm>
            <a:off x="4629150" y="6356350"/>
            <a:ext cx="3276600" cy="365125"/>
          </a:xfrm>
        </p:spPr>
        <p:txBody>
          <a:bodyPr/>
          <a:lstStyle>
            <a:lvl1pPr algn="ctr">
              <a:defRPr sz="1200" smtClean="0">
                <a:solidFill>
                  <a:schemeClr val="accent3"/>
                </a:solidFill>
              </a:defRPr>
            </a:lvl1pPr>
          </a:lstStyle>
          <a:p>
            <a:pPr>
              <a:defRPr/>
            </a:pPr>
            <a:fld id="{4A342BB4-78D9-40ED-8CB1-163F53945153}" type="datetime1">
              <a:rPr lang="en-US" smtClean="0"/>
              <a:t>5/5/2015</a:t>
            </a:fld>
            <a:endParaRPr lang="en-US" dirty="0"/>
          </a:p>
        </p:txBody>
      </p:sp>
      <p:sp>
        <p:nvSpPr>
          <p:cNvPr id="5" name="Footer Placeholder 4"/>
          <p:cNvSpPr>
            <a:spLocks noGrp="1"/>
          </p:cNvSpPr>
          <p:nvPr>
            <p:ph type="ftr" sz="quarter" idx="11"/>
          </p:nvPr>
        </p:nvSpPr>
        <p:spPr>
          <a:xfrm>
            <a:off x="1477963" y="6356350"/>
            <a:ext cx="2978150" cy="365125"/>
          </a:xfrm>
          <a:prstGeom prst="rect">
            <a:avLst/>
          </a:prstGeom>
        </p:spPr>
        <p:txBody>
          <a:bodyPr vert="horz" lIns="91440" tIns="45720" rIns="91440" bIns="45720" rtlCol="0" anchor="ctr"/>
          <a:lstStyle>
            <a:lvl1pPr algn="ctr" fontAlgn="auto">
              <a:spcBef>
                <a:spcPts val="0"/>
              </a:spcBef>
              <a:spcAft>
                <a:spcPts val="0"/>
              </a:spcAft>
              <a:defRPr sz="1100">
                <a:solidFill>
                  <a:schemeClr val="accent3"/>
                </a:solidFill>
                <a:latin typeface="+mn-lt"/>
                <a:cs typeface="+mn-cs"/>
              </a:defRPr>
            </a:lvl1pPr>
          </a:lstStyle>
          <a:p>
            <a:pPr>
              <a:defRPr/>
            </a:pPr>
            <a:r>
              <a:rPr lang="en-US" dirty="0"/>
              <a:t>KPG Revenue Cycle Management Inc.</a:t>
            </a:r>
          </a:p>
        </p:txBody>
      </p:sp>
      <p:sp>
        <p:nvSpPr>
          <p:cNvPr id="6" name="Slide Number Placeholder 5"/>
          <p:cNvSpPr>
            <a:spLocks noGrp="1"/>
          </p:cNvSpPr>
          <p:nvPr>
            <p:ph type="sldNum" sz="quarter" idx="12"/>
          </p:nvPr>
        </p:nvSpPr>
        <p:spPr/>
        <p:txBody>
          <a:bodyPr/>
          <a:lstStyle>
            <a:lvl1pPr>
              <a:defRPr/>
            </a:lvl1pPr>
          </a:lstStyle>
          <a:p>
            <a:fld id="{EC3DBEF9-7834-49EA-BF9D-7E991C419964}" type="slidenum">
              <a:rPr lang="en-US"/>
              <a:pPr/>
              <a:t>‹#›</a:t>
            </a:fld>
            <a:endParaRPr lang="en-US" dirty="0"/>
          </a:p>
        </p:txBody>
      </p:sp>
    </p:spTree>
    <p:extLst>
      <p:ext uri="{BB962C8B-B14F-4D97-AF65-F5344CB8AC3E}">
        <p14:creationId xmlns:p14="http://schemas.microsoft.com/office/powerpoint/2010/main" val="3245820564"/>
      </p:ext>
    </p:extLst>
  </p:cSld>
  <p:clrMapOvr>
    <a:masterClrMapping/>
  </p:clrMapOvr>
  <p:transition spd="med">
    <p:fade/>
  </p:transition>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2" name="Title 1"/>
          <p:cNvSpPr>
            <a:spLocks noGrp="1"/>
          </p:cNvSpPr>
          <p:nvPr>
            <p:ph type="title"/>
          </p:nvPr>
        </p:nvSpPr>
        <p:spPr>
          <a:xfrm>
            <a:off x="831850" y="1709738"/>
            <a:ext cx="10515600" cy="2862262"/>
          </a:xfrm>
          <a:prstGeom prst="rect">
            <a:avLst/>
          </a:prstGeom>
        </p:spPr>
        <p:txBody>
          <a:bodyPr anchor="b"/>
          <a:lstStyle>
            <a:lvl1pPr>
              <a:defRPr sz="6000"/>
            </a:lvl1pPr>
          </a:lstStyle>
          <a:p>
            <a:r>
              <a:rPr lang="en-US" smtClean="0"/>
              <a:t>Click to edit Master title style</a:t>
            </a:r>
            <a:endParaRPr lang="en-US" dirty="0"/>
          </a:p>
        </p:txBody>
      </p:sp>
      <p:sp>
        <p:nvSpPr>
          <p:cNvPr id="4" name="Date Placeholder 3"/>
          <p:cNvSpPr>
            <a:spLocks noGrp="1"/>
          </p:cNvSpPr>
          <p:nvPr>
            <p:ph type="dt" sz="half" idx="10"/>
          </p:nvPr>
        </p:nvSpPr>
        <p:spPr>
          <a:xfrm>
            <a:off x="4598988" y="6356350"/>
            <a:ext cx="3276600" cy="365125"/>
          </a:xfrm>
        </p:spPr>
        <p:txBody>
          <a:bodyPr/>
          <a:lstStyle>
            <a:lvl1pPr algn="ctr">
              <a:defRPr sz="1200" smtClean="0">
                <a:solidFill>
                  <a:schemeClr val="accent3"/>
                </a:solidFill>
              </a:defRPr>
            </a:lvl1pPr>
          </a:lstStyle>
          <a:p>
            <a:pPr>
              <a:defRPr/>
            </a:pPr>
            <a:fld id="{FEC7365D-6EB5-4289-8711-5169144365C0}" type="datetime1">
              <a:rPr lang="en-US" smtClean="0"/>
              <a:t>5/5/2015</a:t>
            </a:fld>
            <a:endParaRPr lang="en-US" dirty="0"/>
          </a:p>
        </p:txBody>
      </p:sp>
      <p:sp>
        <p:nvSpPr>
          <p:cNvPr id="5" name="Slide Number Placeholder 5"/>
          <p:cNvSpPr>
            <a:spLocks noGrp="1"/>
          </p:cNvSpPr>
          <p:nvPr>
            <p:ph type="sldNum" sz="quarter" idx="11"/>
          </p:nvPr>
        </p:nvSpPr>
        <p:spPr/>
        <p:txBody>
          <a:bodyPr/>
          <a:lstStyle>
            <a:lvl1pPr>
              <a:defRPr/>
            </a:lvl1pPr>
          </a:lstStyle>
          <a:p>
            <a:fld id="{AD585C9B-13F1-4B1F-8B22-030905378E9C}" type="slidenum">
              <a:rPr lang="en-US"/>
              <a:pPr/>
              <a:t>‹#›</a:t>
            </a:fld>
            <a:endParaRPr lang="en-US" dirty="0"/>
          </a:p>
        </p:txBody>
      </p:sp>
      <p:sp>
        <p:nvSpPr>
          <p:cNvPr id="6" name="Footer Placeholder 4"/>
          <p:cNvSpPr>
            <a:spLocks noGrp="1"/>
          </p:cNvSpPr>
          <p:nvPr>
            <p:ph type="ftr" sz="quarter" idx="12"/>
          </p:nvPr>
        </p:nvSpPr>
        <p:spPr>
          <a:xfrm>
            <a:off x="1477963" y="6356350"/>
            <a:ext cx="2978150" cy="365125"/>
          </a:xfrm>
          <a:prstGeom prst="rect">
            <a:avLst/>
          </a:prstGeom>
        </p:spPr>
        <p:txBody>
          <a:bodyPr vert="horz" lIns="91440" tIns="45720" rIns="91440" bIns="45720" rtlCol="0" anchor="ctr"/>
          <a:lstStyle>
            <a:lvl1pPr algn="ctr" fontAlgn="auto">
              <a:spcBef>
                <a:spcPts val="0"/>
              </a:spcBef>
              <a:spcAft>
                <a:spcPts val="0"/>
              </a:spcAft>
              <a:defRPr sz="1100">
                <a:solidFill>
                  <a:schemeClr val="accent3"/>
                </a:solidFill>
                <a:latin typeface="+mn-lt"/>
                <a:cs typeface="+mn-cs"/>
              </a:defRPr>
            </a:lvl1pPr>
          </a:lstStyle>
          <a:p>
            <a:pPr>
              <a:defRPr/>
            </a:pPr>
            <a:r>
              <a:rPr lang="en-US" dirty="0"/>
              <a:t>KPG Revenue Cycle Management Inc.</a:t>
            </a:r>
          </a:p>
        </p:txBody>
      </p:sp>
    </p:spTree>
    <p:extLst>
      <p:ext uri="{BB962C8B-B14F-4D97-AF65-F5344CB8AC3E}">
        <p14:creationId xmlns:p14="http://schemas.microsoft.com/office/powerpoint/2010/main" val="356646149"/>
      </p:ext>
    </p:extLst>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1688" y="6249988"/>
            <a:ext cx="588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sz="half" idx="2"/>
          </p:nvPr>
        </p:nvSpPr>
        <p:spPr>
          <a:xfrm>
            <a:off x="6172200" y="1825625"/>
            <a:ext cx="5181600" cy="43513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802259" y="1808398"/>
            <a:ext cx="5181600" cy="43513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6" name="Date Placeholder 3"/>
          <p:cNvSpPr>
            <a:spLocks noGrp="1"/>
          </p:cNvSpPr>
          <p:nvPr>
            <p:ph type="dt" sz="half" idx="10"/>
          </p:nvPr>
        </p:nvSpPr>
        <p:spPr>
          <a:xfrm>
            <a:off x="4629150" y="6356350"/>
            <a:ext cx="3276600" cy="365125"/>
          </a:xfrm>
        </p:spPr>
        <p:txBody>
          <a:bodyPr/>
          <a:lstStyle>
            <a:lvl1pPr algn="ctr">
              <a:defRPr sz="1200" smtClean="0">
                <a:solidFill>
                  <a:schemeClr val="accent3"/>
                </a:solidFill>
              </a:defRPr>
            </a:lvl1pPr>
          </a:lstStyle>
          <a:p>
            <a:pPr>
              <a:defRPr/>
            </a:pPr>
            <a:fld id="{D2CD8544-0094-42B4-B7DA-E1788060E32F}" type="datetime1">
              <a:rPr lang="en-US" smtClean="0"/>
              <a:t>5/5/2015</a:t>
            </a:fld>
            <a:endParaRPr lang="en-US" dirty="0"/>
          </a:p>
        </p:txBody>
      </p:sp>
      <p:sp>
        <p:nvSpPr>
          <p:cNvPr id="7" name="Slide Number Placeholder 5"/>
          <p:cNvSpPr>
            <a:spLocks noGrp="1"/>
          </p:cNvSpPr>
          <p:nvPr>
            <p:ph type="sldNum" sz="quarter" idx="11"/>
          </p:nvPr>
        </p:nvSpPr>
        <p:spPr/>
        <p:txBody>
          <a:bodyPr/>
          <a:lstStyle>
            <a:lvl1pPr>
              <a:defRPr/>
            </a:lvl1pPr>
          </a:lstStyle>
          <a:p>
            <a:fld id="{39D958F4-A7CF-47C8-87A5-A0E5E3A359FE}" type="slidenum">
              <a:rPr lang="en-US"/>
              <a:pPr/>
              <a:t>‹#›</a:t>
            </a:fld>
            <a:endParaRPr lang="en-US" dirty="0"/>
          </a:p>
        </p:txBody>
      </p:sp>
      <p:sp>
        <p:nvSpPr>
          <p:cNvPr id="8" name="Footer Placeholder 4"/>
          <p:cNvSpPr>
            <a:spLocks noGrp="1"/>
          </p:cNvSpPr>
          <p:nvPr>
            <p:ph type="ftr" sz="quarter" idx="12"/>
          </p:nvPr>
        </p:nvSpPr>
        <p:spPr>
          <a:xfrm>
            <a:off x="1477963" y="6356350"/>
            <a:ext cx="2978150" cy="365125"/>
          </a:xfrm>
          <a:prstGeom prst="rect">
            <a:avLst/>
          </a:prstGeom>
        </p:spPr>
        <p:txBody>
          <a:bodyPr vert="horz" lIns="91440" tIns="45720" rIns="91440" bIns="45720" rtlCol="0" anchor="ctr"/>
          <a:lstStyle>
            <a:lvl1pPr algn="ctr" fontAlgn="auto">
              <a:spcBef>
                <a:spcPts val="0"/>
              </a:spcBef>
              <a:spcAft>
                <a:spcPts val="0"/>
              </a:spcAft>
              <a:defRPr sz="1100">
                <a:solidFill>
                  <a:schemeClr val="accent3"/>
                </a:solidFill>
                <a:latin typeface="+mn-lt"/>
                <a:cs typeface="+mn-cs"/>
              </a:defRPr>
            </a:lvl1pPr>
          </a:lstStyle>
          <a:p>
            <a:pPr>
              <a:defRPr/>
            </a:pPr>
            <a:r>
              <a:rPr lang="en-US" dirty="0"/>
              <a:t>KPG Revenue Cycle Management Inc.</a:t>
            </a:r>
          </a:p>
        </p:txBody>
      </p:sp>
    </p:spTree>
    <p:extLst>
      <p:ext uri="{BB962C8B-B14F-4D97-AF65-F5344CB8AC3E}">
        <p14:creationId xmlns:p14="http://schemas.microsoft.com/office/powerpoint/2010/main" val="3029856072"/>
      </p:ext>
    </p:extLst>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ooter Placeholder 4"/>
          <p:cNvSpPr txBox="1">
            <a:spLocks/>
          </p:cNvSpPr>
          <p:nvPr userDrawn="1"/>
        </p:nvSpPr>
        <p:spPr>
          <a:xfrm>
            <a:off x="1477963" y="6356350"/>
            <a:ext cx="2978150" cy="365125"/>
          </a:xfrm>
          <a:prstGeom prst="rect">
            <a:avLst/>
          </a:prstGeom>
        </p:spPr>
        <p:txBody>
          <a:bodyPr anchor="ctr"/>
          <a:lstStyle>
            <a:defPPr>
              <a:defRPr lang="en-US"/>
            </a:defPPr>
            <a:lvl1pPr marL="0" algn="ctr" defTabSz="914400" rtl="0" eaLnBrk="1" latinLnBrk="0" hangingPunct="1">
              <a:defRPr sz="11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dirty="0" smtClean="0"/>
              <a:t>KPG Revenue Cycle Management Inc.</a:t>
            </a:r>
            <a:endParaRPr lang="en-US" dirty="0"/>
          </a:p>
        </p:txBody>
      </p:sp>
      <p:pic>
        <p:nvPicPr>
          <p:cNvPr id="8" name="Picture 1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1688" y="6249988"/>
            <a:ext cx="588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5"/>
          <p:cNvSpPr>
            <a:spLocks noGrp="1"/>
          </p:cNvSpPr>
          <p:nvPr>
            <p:ph sz="quarter" idx="4"/>
          </p:nvPr>
        </p:nvSpPr>
        <p:spPr>
          <a:xfrm>
            <a:off x="6189663" y="2193925"/>
            <a:ext cx="5157787"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3"/>
          </p:nvPr>
        </p:nvSpPr>
        <p:spPr>
          <a:xfrm>
            <a:off x="6189663" y="1489075"/>
            <a:ext cx="5157787"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02259" y="2240046"/>
            <a:ext cx="5156200"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p:txBody>
      </p:sp>
      <p:sp>
        <p:nvSpPr>
          <p:cNvPr id="3" name="Text Placeholder 2"/>
          <p:cNvSpPr>
            <a:spLocks noGrp="1"/>
          </p:cNvSpPr>
          <p:nvPr>
            <p:ph type="body" idx="1"/>
          </p:nvPr>
        </p:nvSpPr>
        <p:spPr>
          <a:xfrm>
            <a:off x="831850" y="1489075"/>
            <a:ext cx="5156200"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831850" y="274638"/>
            <a:ext cx="10515600" cy="1143000"/>
          </a:xfrm>
          <a:prstGeom prst="rect">
            <a:avLst/>
          </a:prstGeom>
        </p:spPr>
        <p:txBody>
          <a:bodyPr/>
          <a:lstStyle/>
          <a:p>
            <a:r>
              <a:rPr lang="en-US" smtClean="0"/>
              <a:t>Click to edit Master title style</a:t>
            </a:r>
            <a:endParaRPr lang="en-US"/>
          </a:p>
        </p:txBody>
      </p:sp>
      <p:sp>
        <p:nvSpPr>
          <p:cNvPr id="9" name="Date Placeholder 3"/>
          <p:cNvSpPr>
            <a:spLocks noGrp="1"/>
          </p:cNvSpPr>
          <p:nvPr>
            <p:ph type="dt" sz="half" idx="10"/>
          </p:nvPr>
        </p:nvSpPr>
        <p:spPr>
          <a:xfrm>
            <a:off x="4541838" y="6356350"/>
            <a:ext cx="3276600" cy="365125"/>
          </a:xfrm>
        </p:spPr>
        <p:txBody>
          <a:bodyPr/>
          <a:lstStyle>
            <a:lvl1pPr algn="ctr">
              <a:defRPr sz="1200" smtClean="0">
                <a:solidFill>
                  <a:schemeClr val="accent3"/>
                </a:solidFill>
              </a:defRPr>
            </a:lvl1pPr>
          </a:lstStyle>
          <a:p>
            <a:pPr>
              <a:defRPr/>
            </a:pPr>
            <a:fld id="{93FBB8CA-361C-41A7-A2CF-558DFD91E898}" type="datetime1">
              <a:rPr lang="en-US" smtClean="0"/>
              <a:t>5/5/2015</a:t>
            </a:fld>
            <a:endParaRPr lang="en-US" dirty="0"/>
          </a:p>
        </p:txBody>
      </p:sp>
      <p:sp>
        <p:nvSpPr>
          <p:cNvPr id="10" name="Slide Number Placeholder 5"/>
          <p:cNvSpPr>
            <a:spLocks noGrp="1"/>
          </p:cNvSpPr>
          <p:nvPr>
            <p:ph type="sldNum" sz="quarter" idx="11"/>
          </p:nvPr>
        </p:nvSpPr>
        <p:spPr/>
        <p:txBody>
          <a:bodyPr/>
          <a:lstStyle>
            <a:lvl1pPr>
              <a:defRPr/>
            </a:lvl1pPr>
          </a:lstStyle>
          <a:p>
            <a:fld id="{B7514C5D-E005-476B-8B43-82AB83D610EB}" type="slidenum">
              <a:rPr lang="en-US"/>
              <a:pPr/>
              <a:t>‹#›</a:t>
            </a:fld>
            <a:endParaRPr lang="en-US" dirty="0"/>
          </a:p>
        </p:txBody>
      </p:sp>
    </p:spTree>
    <p:extLst>
      <p:ext uri="{BB962C8B-B14F-4D97-AF65-F5344CB8AC3E}">
        <p14:creationId xmlns:p14="http://schemas.microsoft.com/office/powerpoint/2010/main" val="1144187939"/>
      </p:ext>
    </p:extLst>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ooter Placeholder 4"/>
          <p:cNvSpPr txBox="1">
            <a:spLocks/>
          </p:cNvSpPr>
          <p:nvPr userDrawn="1"/>
        </p:nvSpPr>
        <p:spPr>
          <a:xfrm>
            <a:off x="1477963" y="6356350"/>
            <a:ext cx="2978150" cy="365125"/>
          </a:xfrm>
          <a:prstGeom prst="rect">
            <a:avLst/>
          </a:prstGeom>
        </p:spPr>
        <p:txBody>
          <a:bodyPr anchor="ctr"/>
          <a:lstStyle>
            <a:defPPr>
              <a:defRPr lang="en-US"/>
            </a:defPPr>
            <a:lvl1pPr marL="0" algn="ctr" defTabSz="914400" rtl="0" eaLnBrk="1" latinLnBrk="0" hangingPunct="1">
              <a:defRPr sz="11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dirty="0" smtClean="0"/>
              <a:t>KPG Revenue Cycle Management Inc.</a:t>
            </a:r>
            <a:endParaRPr lang="en-US" dirty="0"/>
          </a:p>
        </p:txBody>
      </p:sp>
      <p:pic>
        <p:nvPicPr>
          <p:cNvPr id="4" name="Picture 9"/>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1688" y="6249988"/>
            <a:ext cx="588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5" name="Date Placeholder 3"/>
          <p:cNvSpPr>
            <a:spLocks noGrp="1"/>
          </p:cNvSpPr>
          <p:nvPr>
            <p:ph type="dt" sz="half" idx="10"/>
          </p:nvPr>
        </p:nvSpPr>
        <p:spPr>
          <a:xfrm>
            <a:off x="4541838" y="6356350"/>
            <a:ext cx="3276600" cy="365125"/>
          </a:xfrm>
        </p:spPr>
        <p:txBody>
          <a:bodyPr/>
          <a:lstStyle>
            <a:lvl1pPr algn="ctr">
              <a:defRPr sz="1200" smtClean="0">
                <a:solidFill>
                  <a:schemeClr val="accent3"/>
                </a:solidFill>
              </a:defRPr>
            </a:lvl1pPr>
          </a:lstStyle>
          <a:p>
            <a:pPr>
              <a:defRPr/>
            </a:pPr>
            <a:fld id="{B7258F72-5A6D-484C-863E-7F9E38D68E14}" type="datetime1">
              <a:rPr lang="en-US" smtClean="0"/>
              <a:t>5/5/2015</a:t>
            </a:fld>
            <a:endParaRPr lang="en-US" dirty="0"/>
          </a:p>
        </p:txBody>
      </p:sp>
      <p:sp>
        <p:nvSpPr>
          <p:cNvPr id="6" name="Slide Number Placeholder 5"/>
          <p:cNvSpPr>
            <a:spLocks noGrp="1"/>
          </p:cNvSpPr>
          <p:nvPr>
            <p:ph type="sldNum" sz="quarter" idx="11"/>
          </p:nvPr>
        </p:nvSpPr>
        <p:spPr/>
        <p:txBody>
          <a:bodyPr/>
          <a:lstStyle>
            <a:lvl1pPr>
              <a:defRPr/>
            </a:lvl1pPr>
          </a:lstStyle>
          <a:p>
            <a:fld id="{95B8E3ED-EC4D-4973-B176-794223C043DD}" type="slidenum">
              <a:rPr lang="en-US"/>
              <a:pPr/>
              <a:t>‹#›</a:t>
            </a:fld>
            <a:endParaRPr lang="en-US" dirty="0"/>
          </a:p>
        </p:txBody>
      </p:sp>
    </p:spTree>
    <p:extLst>
      <p:ext uri="{BB962C8B-B14F-4D97-AF65-F5344CB8AC3E}">
        <p14:creationId xmlns:p14="http://schemas.microsoft.com/office/powerpoint/2010/main" val="1711706207"/>
      </p:ext>
    </p:extLst>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txBox="1">
            <a:spLocks/>
          </p:cNvSpPr>
          <p:nvPr userDrawn="1"/>
        </p:nvSpPr>
        <p:spPr>
          <a:xfrm>
            <a:off x="1477963" y="6356350"/>
            <a:ext cx="2978150" cy="365125"/>
          </a:xfrm>
          <a:prstGeom prst="rect">
            <a:avLst/>
          </a:prstGeom>
        </p:spPr>
        <p:txBody>
          <a:bodyPr anchor="ctr"/>
          <a:lstStyle>
            <a:defPPr>
              <a:defRPr lang="en-US"/>
            </a:defPPr>
            <a:lvl1pPr marL="0" algn="ctr" defTabSz="914400" rtl="0" eaLnBrk="1" latinLnBrk="0" hangingPunct="1">
              <a:defRPr sz="11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dirty="0" smtClean="0"/>
              <a:t>KPG Revenue Cycle Management Inc.</a:t>
            </a:r>
            <a:endParaRPr lang="en-US" dirty="0"/>
          </a:p>
        </p:txBody>
      </p:sp>
      <p:pic>
        <p:nvPicPr>
          <p:cNvPr id="3"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1688" y="6249988"/>
            <a:ext cx="588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p:cNvSpPr>
            <a:spLocks noGrp="1"/>
          </p:cNvSpPr>
          <p:nvPr>
            <p:ph type="dt" sz="half" idx="10"/>
          </p:nvPr>
        </p:nvSpPr>
        <p:spPr>
          <a:xfrm>
            <a:off x="4629150" y="6356350"/>
            <a:ext cx="3276600" cy="365125"/>
          </a:xfrm>
        </p:spPr>
        <p:txBody>
          <a:bodyPr/>
          <a:lstStyle>
            <a:lvl1pPr algn="ctr">
              <a:defRPr sz="1200" smtClean="0">
                <a:solidFill>
                  <a:schemeClr val="accent3"/>
                </a:solidFill>
              </a:defRPr>
            </a:lvl1pPr>
          </a:lstStyle>
          <a:p>
            <a:pPr>
              <a:defRPr/>
            </a:pPr>
            <a:fld id="{1B36566F-88F5-434C-91F0-C506742CB6AE}" type="datetime1">
              <a:rPr lang="en-US" smtClean="0"/>
              <a:t>5/5/2015</a:t>
            </a:fld>
            <a:endParaRPr lang="en-US" dirty="0"/>
          </a:p>
        </p:txBody>
      </p:sp>
      <p:sp>
        <p:nvSpPr>
          <p:cNvPr id="5" name="Slide Number Placeholder 5"/>
          <p:cNvSpPr>
            <a:spLocks noGrp="1"/>
          </p:cNvSpPr>
          <p:nvPr>
            <p:ph type="sldNum" sz="quarter" idx="11"/>
          </p:nvPr>
        </p:nvSpPr>
        <p:spPr/>
        <p:txBody>
          <a:bodyPr/>
          <a:lstStyle>
            <a:lvl1pPr>
              <a:defRPr/>
            </a:lvl1pPr>
          </a:lstStyle>
          <a:p>
            <a:fld id="{58D6A4B9-3099-4335-A6F7-63216D840412}" type="slidenum">
              <a:rPr lang="en-US"/>
              <a:pPr/>
              <a:t>‹#›</a:t>
            </a:fld>
            <a:endParaRPr lang="en-US" dirty="0"/>
          </a:p>
        </p:txBody>
      </p:sp>
    </p:spTree>
    <p:extLst>
      <p:ext uri="{BB962C8B-B14F-4D97-AF65-F5344CB8AC3E}">
        <p14:creationId xmlns:p14="http://schemas.microsoft.com/office/powerpoint/2010/main" val="2529266466"/>
      </p:ext>
    </p:extLst>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1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1688" y="6249988"/>
            <a:ext cx="588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101850"/>
            <a:ext cx="3932237" cy="37592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6" name="Date Placeholder 3"/>
          <p:cNvSpPr>
            <a:spLocks noGrp="1"/>
          </p:cNvSpPr>
          <p:nvPr>
            <p:ph type="dt" sz="half" idx="10"/>
          </p:nvPr>
        </p:nvSpPr>
        <p:spPr>
          <a:xfrm>
            <a:off x="4541838" y="6356350"/>
            <a:ext cx="3276600" cy="365125"/>
          </a:xfrm>
        </p:spPr>
        <p:txBody>
          <a:bodyPr/>
          <a:lstStyle>
            <a:lvl1pPr algn="ctr">
              <a:defRPr sz="1200" smtClean="0">
                <a:solidFill>
                  <a:schemeClr val="accent3"/>
                </a:solidFill>
              </a:defRPr>
            </a:lvl1pPr>
          </a:lstStyle>
          <a:p>
            <a:pPr>
              <a:defRPr/>
            </a:pPr>
            <a:fld id="{03D6A006-4CBD-437C-8246-84CAD43619F5}" type="datetime1">
              <a:rPr lang="en-US" smtClean="0"/>
              <a:t>5/5/2015</a:t>
            </a:fld>
            <a:endParaRPr lang="en-US" dirty="0"/>
          </a:p>
        </p:txBody>
      </p:sp>
      <p:sp>
        <p:nvSpPr>
          <p:cNvPr id="7" name="Slide Number Placeholder 5"/>
          <p:cNvSpPr>
            <a:spLocks noGrp="1"/>
          </p:cNvSpPr>
          <p:nvPr>
            <p:ph type="sldNum" sz="quarter" idx="11"/>
          </p:nvPr>
        </p:nvSpPr>
        <p:spPr/>
        <p:txBody>
          <a:bodyPr/>
          <a:lstStyle>
            <a:lvl1pPr>
              <a:defRPr/>
            </a:lvl1pPr>
          </a:lstStyle>
          <a:p>
            <a:fld id="{76065BBA-151D-4939-B44A-059709754BA3}" type="slidenum">
              <a:rPr lang="en-US"/>
              <a:pPr/>
              <a:t>‹#›</a:t>
            </a:fld>
            <a:endParaRPr lang="en-US" dirty="0"/>
          </a:p>
        </p:txBody>
      </p:sp>
      <p:sp>
        <p:nvSpPr>
          <p:cNvPr id="8" name="Footer Placeholder 4"/>
          <p:cNvSpPr>
            <a:spLocks noGrp="1"/>
          </p:cNvSpPr>
          <p:nvPr>
            <p:ph type="ftr" sz="quarter" idx="12"/>
          </p:nvPr>
        </p:nvSpPr>
        <p:spPr>
          <a:xfrm>
            <a:off x="1477963" y="6356350"/>
            <a:ext cx="2978150" cy="365125"/>
          </a:xfrm>
          <a:prstGeom prst="rect">
            <a:avLst/>
          </a:prstGeom>
        </p:spPr>
        <p:txBody>
          <a:bodyPr vert="horz" lIns="91440" tIns="45720" rIns="91440" bIns="45720" rtlCol="0" anchor="ctr"/>
          <a:lstStyle>
            <a:lvl1pPr algn="ctr" fontAlgn="auto">
              <a:spcBef>
                <a:spcPts val="0"/>
              </a:spcBef>
              <a:spcAft>
                <a:spcPts val="0"/>
              </a:spcAft>
              <a:defRPr sz="1100">
                <a:solidFill>
                  <a:schemeClr val="accent3"/>
                </a:solidFill>
                <a:latin typeface="+mn-lt"/>
                <a:cs typeface="+mn-cs"/>
              </a:defRPr>
            </a:lvl1pPr>
          </a:lstStyle>
          <a:p>
            <a:pPr>
              <a:defRPr/>
            </a:pPr>
            <a:r>
              <a:rPr lang="en-US" dirty="0"/>
              <a:t>KPG Revenue Cycle Management Inc.</a:t>
            </a:r>
          </a:p>
        </p:txBody>
      </p:sp>
    </p:spTree>
    <p:extLst>
      <p:ext uri="{BB962C8B-B14F-4D97-AF65-F5344CB8AC3E}">
        <p14:creationId xmlns:p14="http://schemas.microsoft.com/office/powerpoint/2010/main" val="2431761364"/>
      </p:ext>
    </p:extLst>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ooter Placeholder 4"/>
          <p:cNvSpPr txBox="1">
            <a:spLocks/>
          </p:cNvSpPr>
          <p:nvPr userDrawn="1"/>
        </p:nvSpPr>
        <p:spPr>
          <a:xfrm>
            <a:off x="1477963" y="6356350"/>
            <a:ext cx="2978150" cy="365125"/>
          </a:xfrm>
          <a:prstGeom prst="rect">
            <a:avLst/>
          </a:prstGeom>
        </p:spPr>
        <p:txBody>
          <a:bodyPr anchor="ctr"/>
          <a:lstStyle>
            <a:defPPr>
              <a:defRPr lang="en-US"/>
            </a:defPPr>
            <a:lvl1pPr marL="0" algn="ctr" defTabSz="914400" rtl="0" eaLnBrk="1" latinLnBrk="0" hangingPunct="1">
              <a:defRPr sz="11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dirty="0" smtClean="0"/>
              <a:t>KPG Revenue Cycle Management Inc.</a:t>
            </a:r>
            <a:endParaRPr lang="en-US" dirty="0"/>
          </a:p>
        </p:txBody>
      </p:sp>
      <p:pic>
        <p:nvPicPr>
          <p:cNvPr id="6" name="Picture 1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1688" y="6249988"/>
            <a:ext cx="588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icture Placeholder 2"/>
          <p:cNvSpPr>
            <a:spLocks noGrp="1"/>
          </p:cNvSpPr>
          <p:nvPr>
            <p:ph type="pic" idx="1"/>
          </p:nvPr>
        </p:nvSpPr>
        <p:spPr>
          <a:xfrm>
            <a:off x="5183188" y="987425"/>
            <a:ext cx="6172200" cy="4873625"/>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839788" y="2101850"/>
            <a:ext cx="3932237" cy="37592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7" name="Date Placeholder 3"/>
          <p:cNvSpPr>
            <a:spLocks noGrp="1"/>
          </p:cNvSpPr>
          <p:nvPr>
            <p:ph type="dt" sz="half" idx="10"/>
          </p:nvPr>
        </p:nvSpPr>
        <p:spPr>
          <a:xfrm>
            <a:off x="4629150" y="6356350"/>
            <a:ext cx="3276600" cy="365125"/>
          </a:xfrm>
        </p:spPr>
        <p:txBody>
          <a:bodyPr/>
          <a:lstStyle>
            <a:lvl1pPr algn="ctr">
              <a:defRPr sz="1200" smtClean="0">
                <a:solidFill>
                  <a:schemeClr val="accent3"/>
                </a:solidFill>
              </a:defRPr>
            </a:lvl1pPr>
          </a:lstStyle>
          <a:p>
            <a:pPr>
              <a:defRPr/>
            </a:pPr>
            <a:fld id="{E251A9B7-D235-4789-BA9F-03685C92960B}" type="datetime1">
              <a:rPr lang="en-US" smtClean="0"/>
              <a:t>5/5/2015</a:t>
            </a:fld>
            <a:endParaRPr lang="en-US" dirty="0"/>
          </a:p>
        </p:txBody>
      </p:sp>
      <p:sp>
        <p:nvSpPr>
          <p:cNvPr id="8" name="Slide Number Placeholder 5"/>
          <p:cNvSpPr>
            <a:spLocks noGrp="1"/>
          </p:cNvSpPr>
          <p:nvPr>
            <p:ph type="sldNum" sz="quarter" idx="11"/>
          </p:nvPr>
        </p:nvSpPr>
        <p:spPr/>
        <p:txBody>
          <a:bodyPr/>
          <a:lstStyle>
            <a:lvl1pPr>
              <a:defRPr/>
            </a:lvl1pPr>
          </a:lstStyle>
          <a:p>
            <a:fld id="{1D5C4AD3-9D60-4212-BCF4-322DACF1F447}" type="slidenum">
              <a:rPr lang="en-US"/>
              <a:pPr/>
              <a:t>‹#›</a:t>
            </a:fld>
            <a:endParaRPr lang="en-US" dirty="0"/>
          </a:p>
        </p:txBody>
      </p:sp>
    </p:spTree>
    <p:extLst>
      <p:ext uri="{BB962C8B-B14F-4D97-AF65-F5344CB8AC3E}">
        <p14:creationId xmlns:p14="http://schemas.microsoft.com/office/powerpoint/2010/main" val="2582032725"/>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E75B6"/>
        </a:solidFill>
        <a:effectLst/>
      </p:bgPr>
    </p:bg>
    <p:spTree>
      <p:nvGrpSpPr>
        <p:cNvPr id="1" name=""/>
        <p:cNvGrpSpPr/>
        <p:nvPr/>
      </p:nvGrpSpPr>
      <p:grpSpPr>
        <a:xfrm>
          <a:off x="0" y="0"/>
          <a:ext cx="0" cy="0"/>
          <a:chOff x="0" y="0"/>
          <a:chExt cx="0" cy="0"/>
        </a:xfrm>
      </p:grpSpPr>
      <p:grpSp>
        <p:nvGrpSpPr>
          <p:cNvPr id="1026" name="Group 8"/>
          <p:cNvGrpSpPr>
            <a:grpSpLocks/>
          </p:cNvGrpSpPr>
          <p:nvPr/>
        </p:nvGrpSpPr>
        <p:grpSpPr bwMode="auto">
          <a:xfrm>
            <a:off x="0" y="0"/>
            <a:ext cx="12188825" cy="6858000"/>
            <a:chOff x="-2728" y="-5"/>
            <a:chExt cx="12188952" cy="6858006"/>
          </a:xfrm>
        </p:grpSpPr>
        <p:sp>
          <p:nvSpPr>
            <p:cNvPr id="26" name="Rectangle 25"/>
            <p:cNvSpPr/>
            <p:nvPr/>
          </p:nvSpPr>
          <p:spPr>
            <a:xfrm>
              <a:off x="-2728" y="-5"/>
              <a:ext cx="12188952" cy="68580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1034" name="Group 38"/>
            <p:cNvGrpSpPr>
              <a:grpSpLocks/>
            </p:cNvGrpSpPr>
            <p:nvPr/>
          </p:nvGrpSpPr>
          <p:grpSpPr bwMode="auto">
            <a:xfrm>
              <a:off x="-2727" y="-5"/>
              <a:ext cx="716424" cy="6858000"/>
              <a:chOff x="-2727" y="-5"/>
              <a:chExt cx="716424" cy="6858000"/>
            </a:xfrm>
          </p:grpSpPr>
          <p:grpSp>
            <p:nvGrpSpPr>
              <p:cNvPr id="1035" name="Group 39"/>
              <p:cNvGrpSpPr>
                <a:grpSpLocks/>
              </p:cNvGrpSpPr>
              <p:nvPr/>
            </p:nvGrpSpPr>
            <p:grpSpPr bwMode="auto">
              <a:xfrm>
                <a:off x="-2727" y="-5"/>
                <a:ext cx="571473" cy="6858000"/>
                <a:chOff x="6048440" y="-936481"/>
                <a:chExt cx="196717" cy="9144001"/>
              </a:xfrm>
            </p:grpSpPr>
            <p:sp>
              <p:nvSpPr>
                <p:cNvPr id="46" name="Rectangle 45" descr="Gold bar"/>
                <p:cNvSpPr>
                  <a:spLocks noChangeArrowheads="1"/>
                </p:cNvSpPr>
                <p:nvPr/>
              </p:nvSpPr>
              <p:spPr bwMode="auto">
                <a:xfrm rot="10800000" flipH="1">
                  <a:off x="6048440" y="5159525"/>
                  <a:ext cx="196728" cy="3048003"/>
                </a:xfrm>
                <a:prstGeom prst="rect">
                  <a:avLst/>
                </a:prstGeom>
                <a:solidFill>
                  <a:srgbClr val="7DA247"/>
                </a:solidFill>
                <a:ln w="9525">
                  <a:noFill/>
                  <a:miter lim="800000"/>
                  <a:headEnd/>
                  <a:tailEnd/>
                </a:ln>
                <a:effectLst/>
                <a:extLst/>
              </p:spPr>
              <p:txBody>
                <a:bodyPr wrap="none" anchor="ctr"/>
                <a:lstStyle/>
                <a:p>
                  <a:pPr algn="ctr" fontAlgn="auto">
                    <a:spcBef>
                      <a:spcPts val="0"/>
                    </a:spcBef>
                    <a:spcAft>
                      <a:spcPts val="0"/>
                    </a:spcAft>
                    <a:defRPr/>
                  </a:pPr>
                  <a:endParaRPr lang="en-US" sz="2400" dirty="0">
                    <a:latin typeface="Times New Roman" panose="02020603050405020304" pitchFamily="18" charset="0"/>
                    <a:cs typeface="+mn-cs"/>
                  </a:endParaRPr>
                </a:p>
              </p:txBody>
            </p:sp>
            <p:sp>
              <p:nvSpPr>
                <p:cNvPr id="47" name="Rectangle 46" descr="Orange bar"/>
                <p:cNvSpPr>
                  <a:spLocks noChangeArrowheads="1"/>
                </p:cNvSpPr>
                <p:nvPr/>
              </p:nvSpPr>
              <p:spPr bwMode="auto">
                <a:xfrm rot="10800000" flipH="1">
                  <a:off x="6048440" y="2111522"/>
                  <a:ext cx="196728" cy="3048003"/>
                </a:xfrm>
                <a:prstGeom prst="rect">
                  <a:avLst/>
                </a:prstGeom>
                <a:solidFill>
                  <a:srgbClr val="C03489"/>
                </a:solidFill>
                <a:ln w="9525">
                  <a:noFill/>
                  <a:miter lim="800000"/>
                  <a:headEnd/>
                  <a:tailEnd/>
                </a:ln>
                <a:effectLst/>
                <a:extLst/>
              </p:spPr>
              <p:txBody>
                <a:bodyPr wrap="none" anchor="ctr"/>
                <a:lstStyle/>
                <a:p>
                  <a:pPr algn="ctr" fontAlgn="auto">
                    <a:spcBef>
                      <a:spcPts val="0"/>
                    </a:spcBef>
                    <a:spcAft>
                      <a:spcPts val="0"/>
                    </a:spcAft>
                    <a:defRPr/>
                  </a:pPr>
                  <a:endParaRPr lang="en-US" sz="2400" dirty="0">
                    <a:latin typeface="Times New Roman" panose="02020603050405020304" pitchFamily="18" charset="0"/>
                    <a:cs typeface="+mn-cs"/>
                  </a:endParaRPr>
                </a:p>
              </p:txBody>
            </p:sp>
            <p:sp>
              <p:nvSpPr>
                <p:cNvPr id="48" name="Rectangle 47" descr="Slate bar"/>
                <p:cNvSpPr>
                  <a:spLocks noChangeArrowheads="1"/>
                </p:cNvSpPr>
                <p:nvPr/>
              </p:nvSpPr>
              <p:spPr bwMode="auto">
                <a:xfrm rot="10800000" flipH="1">
                  <a:off x="6048440" y="-936481"/>
                  <a:ext cx="196728" cy="3048003"/>
                </a:xfrm>
                <a:prstGeom prst="rect">
                  <a:avLst/>
                </a:prstGeom>
                <a:solidFill>
                  <a:srgbClr val="2E75B6"/>
                </a:solidFill>
                <a:ln w="9525">
                  <a:noFill/>
                  <a:miter lim="800000"/>
                  <a:headEnd/>
                  <a:tailEnd/>
                </a:ln>
                <a:effectLst/>
                <a:extLst/>
              </p:spPr>
              <p:txBody>
                <a:bodyPr wrap="none" anchor="ctr"/>
                <a:lstStyle/>
                <a:p>
                  <a:pPr algn="ctr" fontAlgn="auto">
                    <a:spcBef>
                      <a:spcPts val="0"/>
                    </a:spcBef>
                    <a:spcAft>
                      <a:spcPts val="0"/>
                    </a:spcAft>
                    <a:defRPr/>
                  </a:pPr>
                  <a:endParaRPr lang="en-US" sz="2400" dirty="0">
                    <a:latin typeface="Times New Roman" panose="02020603050405020304" pitchFamily="18" charset="0"/>
                    <a:cs typeface="+mn-cs"/>
                  </a:endParaRPr>
                </a:p>
              </p:txBody>
            </p:sp>
          </p:grpSp>
          <p:grpSp>
            <p:nvGrpSpPr>
              <p:cNvPr id="1036" name="Group 40"/>
              <p:cNvGrpSpPr>
                <a:grpSpLocks/>
              </p:cNvGrpSpPr>
              <p:nvPr/>
            </p:nvGrpSpPr>
            <p:grpSpPr bwMode="auto">
              <a:xfrm>
                <a:off x="566005" y="-5"/>
                <a:ext cx="147692" cy="6858000"/>
                <a:chOff x="6048440" y="-936481"/>
                <a:chExt cx="196717" cy="9144001"/>
              </a:xfrm>
            </p:grpSpPr>
            <p:sp>
              <p:nvSpPr>
                <p:cNvPr id="43" name="Rectangle 42" descr="Gold bar"/>
                <p:cNvSpPr>
                  <a:spLocks noChangeArrowheads="1"/>
                </p:cNvSpPr>
                <p:nvPr/>
              </p:nvSpPr>
              <p:spPr bwMode="auto">
                <a:xfrm rot="10800000" flipH="1">
                  <a:off x="6047905" y="5159525"/>
                  <a:ext cx="196646" cy="3048003"/>
                </a:xfrm>
                <a:prstGeom prst="rect">
                  <a:avLst/>
                </a:prstGeom>
                <a:gradFill flip="none" rotWithShape="1">
                  <a:gsLst>
                    <a:gs pos="0">
                      <a:schemeClr val="accent6">
                        <a:lumMod val="40000"/>
                        <a:lumOff val="60000"/>
                      </a:schemeClr>
                    </a:gs>
                    <a:gs pos="100000">
                      <a:prstClr val="white"/>
                    </a:gs>
                  </a:gsLst>
                  <a:lin ang="0" scaled="1"/>
                  <a:tileRect/>
                </a:gradFill>
                <a:ln w="9525">
                  <a:noFill/>
                  <a:miter lim="800000"/>
                  <a:headEnd/>
                  <a:tailEnd/>
                </a:ln>
                <a:effectLst/>
                <a:extLst/>
              </p:spPr>
              <p:txBody>
                <a:bodyPr wrap="none" anchor="ctr"/>
                <a:lstStyle/>
                <a:p>
                  <a:pPr algn="ctr" fontAlgn="auto">
                    <a:spcBef>
                      <a:spcPts val="0"/>
                    </a:spcBef>
                    <a:spcAft>
                      <a:spcPts val="0"/>
                    </a:spcAft>
                    <a:defRPr/>
                  </a:pPr>
                  <a:endParaRPr lang="en-US" sz="2400" dirty="0">
                    <a:latin typeface="Times New Roman" panose="02020603050405020304" pitchFamily="18" charset="0"/>
                    <a:cs typeface="+mn-cs"/>
                  </a:endParaRPr>
                </a:p>
              </p:txBody>
            </p:sp>
            <p:sp>
              <p:nvSpPr>
                <p:cNvPr id="44" name="Rectangle 43" descr="Orange bar"/>
                <p:cNvSpPr>
                  <a:spLocks noChangeArrowheads="1"/>
                </p:cNvSpPr>
                <p:nvPr/>
              </p:nvSpPr>
              <p:spPr bwMode="auto">
                <a:xfrm rot="10800000" flipH="1">
                  <a:off x="6047905" y="2111522"/>
                  <a:ext cx="196646" cy="3048003"/>
                </a:xfrm>
                <a:prstGeom prst="rect">
                  <a:avLst/>
                </a:prstGeom>
                <a:gradFill flip="none" rotWithShape="1">
                  <a:gsLst>
                    <a:gs pos="0">
                      <a:schemeClr val="accent4">
                        <a:lumMod val="40000"/>
                        <a:lumOff val="60000"/>
                      </a:schemeClr>
                    </a:gs>
                    <a:gs pos="100000">
                      <a:prstClr val="white"/>
                    </a:gs>
                  </a:gsLst>
                  <a:lin ang="0" scaled="1"/>
                  <a:tileRect/>
                </a:gradFill>
                <a:ln w="9525">
                  <a:noFill/>
                  <a:miter lim="800000"/>
                  <a:headEnd/>
                  <a:tailEnd/>
                </a:ln>
                <a:effectLst/>
                <a:extLst/>
              </p:spPr>
              <p:txBody>
                <a:bodyPr wrap="none" anchor="ctr"/>
                <a:lstStyle/>
                <a:p>
                  <a:pPr algn="ctr" fontAlgn="auto">
                    <a:spcBef>
                      <a:spcPts val="0"/>
                    </a:spcBef>
                    <a:spcAft>
                      <a:spcPts val="0"/>
                    </a:spcAft>
                    <a:defRPr/>
                  </a:pPr>
                  <a:endParaRPr lang="en-US" sz="2400" dirty="0">
                    <a:latin typeface="Times New Roman" panose="02020603050405020304" pitchFamily="18" charset="0"/>
                    <a:cs typeface="+mn-cs"/>
                  </a:endParaRPr>
                </a:p>
              </p:txBody>
            </p:sp>
            <p:sp>
              <p:nvSpPr>
                <p:cNvPr id="45" name="Rectangle 44" descr="Slate bar"/>
                <p:cNvSpPr>
                  <a:spLocks noChangeArrowheads="1"/>
                </p:cNvSpPr>
                <p:nvPr/>
              </p:nvSpPr>
              <p:spPr bwMode="auto">
                <a:xfrm rot="10800000" flipH="1">
                  <a:off x="6047905" y="-936481"/>
                  <a:ext cx="196646" cy="3048003"/>
                </a:xfrm>
                <a:prstGeom prst="rect">
                  <a:avLst/>
                </a:prstGeom>
                <a:gradFill flip="none" rotWithShape="1">
                  <a:gsLst>
                    <a:gs pos="0">
                      <a:schemeClr val="accent1">
                        <a:lumMod val="60000"/>
                        <a:lumOff val="40000"/>
                      </a:schemeClr>
                    </a:gs>
                    <a:gs pos="100000">
                      <a:schemeClr val="bg1"/>
                    </a:gs>
                  </a:gsLst>
                  <a:lin ang="0" scaled="1"/>
                  <a:tileRect/>
                </a:gradFill>
                <a:ln w="9525">
                  <a:noFill/>
                  <a:miter lim="800000"/>
                  <a:headEnd/>
                  <a:tailEnd/>
                </a:ln>
                <a:effectLst/>
                <a:extLst/>
              </p:spPr>
              <p:txBody>
                <a:bodyPr wrap="none" anchor="ctr"/>
                <a:lstStyle/>
                <a:p>
                  <a:pPr algn="ctr" fontAlgn="auto">
                    <a:spcBef>
                      <a:spcPts val="0"/>
                    </a:spcBef>
                    <a:spcAft>
                      <a:spcPts val="0"/>
                    </a:spcAft>
                    <a:defRPr/>
                  </a:pPr>
                  <a:endParaRPr lang="en-US" sz="2400" dirty="0">
                    <a:latin typeface="Times New Roman" panose="02020603050405020304" pitchFamily="18" charset="0"/>
                    <a:cs typeface="+mn-cs"/>
                  </a:endParaRPr>
                </a:p>
              </p:txBody>
            </p:sp>
          </p:grpSp>
          <p:sp>
            <p:nvSpPr>
              <p:cNvPr id="42" name="Rectangle 41"/>
              <p:cNvSpPr/>
              <p:nvPr/>
            </p:nvSpPr>
            <p:spPr>
              <a:xfrm>
                <a:off x="646566" y="-5"/>
                <a:ext cx="46037" cy="6858006"/>
              </a:xfrm>
              <a:prstGeom prst="rect">
                <a:avLst/>
              </a:prstGeom>
              <a:solidFill>
                <a:schemeClr val="bg1"/>
              </a:solidFill>
              <a:ln>
                <a:noFill/>
              </a:ln>
              <a:effectLst/>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dirty="0"/>
              </a:p>
            </p:txBody>
          </p:sp>
        </p:grpSp>
      </p:grpSp>
      <p:sp>
        <p:nvSpPr>
          <p:cNvPr id="34" name="Date Placeholder 3"/>
          <p:cNvSpPr>
            <a:spLocks noGrp="1"/>
          </p:cNvSpPr>
          <p:nvPr>
            <p:ph type="dt" sz="half" idx="2"/>
          </p:nvPr>
        </p:nvSpPr>
        <p:spPr>
          <a:xfrm>
            <a:off x="4541838" y="6365875"/>
            <a:ext cx="3276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accent3"/>
                </a:solidFill>
                <a:latin typeface="+mn-lt"/>
                <a:cs typeface="+mn-cs"/>
              </a:defRPr>
            </a:lvl1pPr>
          </a:lstStyle>
          <a:p>
            <a:pPr>
              <a:defRPr/>
            </a:pPr>
            <a:fld id="{EDD06B39-83F0-43FF-9A8E-34ED85D795FA}" type="datetime1">
              <a:rPr lang="en-US" smtClean="0"/>
              <a:t>5/5/2015</a:t>
            </a:fld>
            <a:endParaRPr lang="en-US" dirty="0"/>
          </a:p>
        </p:txBody>
      </p:sp>
      <p:sp>
        <p:nvSpPr>
          <p:cNvPr id="36" name="Slide Number Placeholder 5"/>
          <p:cNvSpPr>
            <a:spLocks noGrp="1"/>
          </p:cNvSpPr>
          <p:nvPr>
            <p:ph type="sldNum" sz="quarter" idx="4"/>
          </p:nvPr>
        </p:nvSpPr>
        <p:spPr>
          <a:xfrm>
            <a:off x="8077200" y="6356350"/>
            <a:ext cx="3276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A5A5A5"/>
                </a:solidFill>
                <a:latin typeface="Century Gothic" panose="020B0502020202020204" pitchFamily="34" charset="0"/>
              </a:defRPr>
            </a:lvl1pPr>
          </a:lstStyle>
          <a:p>
            <a:fld id="{E6B727D2-DA74-49CC-8EE7-A50C647F7CD2}" type="slidenum">
              <a:rPr lang="en-US"/>
              <a:pPr/>
              <a:t>‹#›</a:t>
            </a:fld>
            <a:endParaRPr lang="en-US" dirty="0"/>
          </a:p>
        </p:txBody>
      </p:sp>
      <p:sp>
        <p:nvSpPr>
          <p:cNvPr id="1029"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Slide</a:t>
            </a:r>
          </a:p>
          <a:p>
            <a:pPr lvl="1"/>
            <a:r>
              <a:rPr lang="en-US" dirty="0" smtClean="0"/>
              <a:t>Second level</a:t>
            </a:r>
          </a:p>
          <a:p>
            <a:pPr lvl="2"/>
            <a:r>
              <a:rPr lang="en-US" dirty="0" smtClean="0"/>
              <a:t>Third level</a:t>
            </a:r>
          </a:p>
        </p:txBody>
      </p:sp>
      <p:sp>
        <p:nvSpPr>
          <p:cNvPr id="1030" name="Title Placeholder 1"/>
          <p:cNvSpPr>
            <a:spLocks noGrp="1"/>
          </p:cNvSpPr>
          <p:nvPr>
            <p:ph type="title"/>
          </p:nvPr>
        </p:nvSpPr>
        <p:spPr bwMode="auto">
          <a:xfrm>
            <a:off x="838200" y="365125"/>
            <a:ext cx="10515600" cy="1325563"/>
          </a:xfrm>
          <a:prstGeom prst="rect">
            <a:avLst/>
          </a:prstGeom>
          <a:noFill/>
          <a:ln>
            <a:noFill/>
          </a:ln>
          <a:extLst/>
        </p:spPr>
        <p:txBody>
          <a:bodyPr vert="horz" wrap="square" lIns="91440" tIns="45720" rIns="91440" bIns="45720" numCol="1" anchor="ctr" anchorCtr="0" compatLnSpc="1">
            <a:prstTxWarp prst="textNoShape">
              <a:avLst/>
            </a:prstTxWarp>
          </a:bodyPr>
          <a:lstStyle/>
          <a:p>
            <a:pPr lvl="0"/>
            <a:r>
              <a:rPr lang="en-US" dirty="0" smtClean="0"/>
              <a:t>Click to edit Master title Slide</a:t>
            </a:r>
          </a:p>
        </p:txBody>
      </p:sp>
      <p:sp>
        <p:nvSpPr>
          <p:cNvPr id="19" name="Footer Placeholder 4"/>
          <p:cNvSpPr txBox="1">
            <a:spLocks/>
          </p:cNvSpPr>
          <p:nvPr userDrawn="1"/>
        </p:nvSpPr>
        <p:spPr>
          <a:xfrm>
            <a:off x="1477963" y="6356350"/>
            <a:ext cx="2978150" cy="365125"/>
          </a:xfrm>
          <a:prstGeom prst="rect">
            <a:avLst/>
          </a:prstGeom>
        </p:spPr>
        <p:txBody>
          <a:bodyPr anchor="ctr"/>
          <a:lstStyle>
            <a:defPPr>
              <a:defRPr lang="en-US"/>
            </a:defPPr>
            <a:lvl1pPr marL="0" algn="ctr" defTabSz="914400" rtl="0" eaLnBrk="1" latinLnBrk="0" hangingPunct="1">
              <a:defRPr sz="1100" kern="1200">
                <a:solidFill>
                  <a:schemeClr val="accent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dirty="0" smtClean="0"/>
              <a:t>KPG Revenue Cycle Management Inc.</a:t>
            </a:r>
            <a:endParaRPr lang="en-US" dirty="0"/>
          </a:p>
        </p:txBody>
      </p:sp>
      <p:pic>
        <p:nvPicPr>
          <p:cNvPr id="1032" name="Picture 19"/>
          <p:cNvPicPr>
            <a:picLocks noChangeAspect="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801688" y="6249988"/>
            <a:ext cx="588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 id="2147483747" r:id="rId17"/>
  </p:sldLayoutIdLst>
  <p:transition spd="med">
    <p:fade/>
  </p:transition>
  <p:timing>
    <p:tnLst>
      <p:par>
        <p:cTn id="1" dur="indefinite" restart="never" nodeType="tmRoot"/>
      </p:par>
    </p:tnLst>
  </p:timing>
  <p:hf sldNum="0" hdr="0" ftr="0" dt="0"/>
  <p:txStyles>
    <p:titleStyle>
      <a:lvl1pPr algn="l" rtl="0" eaLnBrk="1" fontAlgn="base" hangingPunct="1">
        <a:spcBef>
          <a:spcPct val="0"/>
        </a:spcBef>
        <a:spcAft>
          <a:spcPct val="0"/>
        </a:spcAft>
        <a:defRPr sz="4400" kern="1200" baseline="0">
          <a:solidFill>
            <a:srgbClr val="000080"/>
          </a:solidFill>
          <a:latin typeface="+mj-lt"/>
          <a:ea typeface="+mj-ea"/>
          <a:cs typeface="+mj-cs"/>
        </a:defRPr>
      </a:lvl1pPr>
      <a:lvl2pPr algn="l" rtl="0" eaLnBrk="1" fontAlgn="base" hangingPunct="1">
        <a:spcBef>
          <a:spcPct val="0"/>
        </a:spcBef>
        <a:spcAft>
          <a:spcPct val="0"/>
        </a:spcAft>
        <a:defRPr sz="4400">
          <a:solidFill>
            <a:schemeClr val="tx2"/>
          </a:solidFill>
          <a:latin typeface="Century Gothic" panose="020B0502020202020204" pitchFamily="34" charset="0"/>
        </a:defRPr>
      </a:lvl2pPr>
      <a:lvl3pPr algn="l" rtl="0" eaLnBrk="1" fontAlgn="base" hangingPunct="1">
        <a:spcBef>
          <a:spcPct val="0"/>
        </a:spcBef>
        <a:spcAft>
          <a:spcPct val="0"/>
        </a:spcAft>
        <a:defRPr sz="4400">
          <a:solidFill>
            <a:schemeClr val="tx2"/>
          </a:solidFill>
          <a:latin typeface="Century Gothic" panose="020B0502020202020204" pitchFamily="34" charset="0"/>
        </a:defRPr>
      </a:lvl3pPr>
      <a:lvl4pPr algn="l" rtl="0" eaLnBrk="1" fontAlgn="base" hangingPunct="1">
        <a:spcBef>
          <a:spcPct val="0"/>
        </a:spcBef>
        <a:spcAft>
          <a:spcPct val="0"/>
        </a:spcAft>
        <a:defRPr sz="4400">
          <a:solidFill>
            <a:schemeClr val="tx2"/>
          </a:solidFill>
          <a:latin typeface="Century Gothic" panose="020B0502020202020204" pitchFamily="34" charset="0"/>
        </a:defRPr>
      </a:lvl4pPr>
      <a:lvl5pPr algn="l" rtl="0" eaLnBrk="1" fontAlgn="base" hangingPunct="1">
        <a:spcBef>
          <a:spcPct val="0"/>
        </a:spcBef>
        <a:spcAft>
          <a:spcPct val="0"/>
        </a:spcAft>
        <a:defRPr sz="4400">
          <a:solidFill>
            <a:schemeClr val="tx2"/>
          </a:solidFill>
          <a:latin typeface="Century Gothic" panose="020B0502020202020204" pitchFamily="34" charset="0"/>
        </a:defRPr>
      </a:lvl5pPr>
      <a:lvl6pPr marL="457200" algn="l" rtl="0" eaLnBrk="1" fontAlgn="base" hangingPunct="1">
        <a:spcBef>
          <a:spcPct val="0"/>
        </a:spcBef>
        <a:spcAft>
          <a:spcPct val="0"/>
        </a:spcAft>
        <a:defRPr sz="4400">
          <a:solidFill>
            <a:schemeClr val="tx2"/>
          </a:solidFill>
          <a:latin typeface="Century Gothic" panose="020B0502020202020204" pitchFamily="34" charset="0"/>
        </a:defRPr>
      </a:lvl6pPr>
      <a:lvl7pPr marL="914400" algn="l" rtl="0" eaLnBrk="1" fontAlgn="base" hangingPunct="1">
        <a:spcBef>
          <a:spcPct val="0"/>
        </a:spcBef>
        <a:spcAft>
          <a:spcPct val="0"/>
        </a:spcAft>
        <a:defRPr sz="4400">
          <a:solidFill>
            <a:schemeClr val="tx2"/>
          </a:solidFill>
          <a:latin typeface="Century Gothic" panose="020B0502020202020204" pitchFamily="34" charset="0"/>
        </a:defRPr>
      </a:lvl7pPr>
      <a:lvl8pPr marL="1371600" algn="l" rtl="0" eaLnBrk="1" fontAlgn="base" hangingPunct="1">
        <a:spcBef>
          <a:spcPct val="0"/>
        </a:spcBef>
        <a:spcAft>
          <a:spcPct val="0"/>
        </a:spcAft>
        <a:defRPr sz="4400">
          <a:solidFill>
            <a:schemeClr val="tx2"/>
          </a:solidFill>
          <a:latin typeface="Century Gothic" panose="020B0502020202020204" pitchFamily="34" charset="0"/>
        </a:defRPr>
      </a:lvl8pPr>
      <a:lvl9pPr marL="1828800" algn="l" rtl="0" eaLnBrk="1" fontAlgn="base" hangingPunct="1">
        <a:spcBef>
          <a:spcPct val="0"/>
        </a:spcBef>
        <a:spcAft>
          <a:spcPct val="0"/>
        </a:spcAft>
        <a:defRPr sz="4400">
          <a:solidFill>
            <a:schemeClr val="tx2"/>
          </a:solidFill>
          <a:latin typeface="Century Gothic" panose="020B0502020202020204" pitchFamily="34" charset="0"/>
        </a:defRPr>
      </a:lvl9pPr>
    </p:titleStyle>
    <p:bodyStyle>
      <a:lvl1pPr marL="457200" indent="-457200" algn="l" rtl="0" eaLnBrk="1" fontAlgn="base" hangingPunct="1">
        <a:lnSpc>
          <a:spcPct val="90000"/>
        </a:lnSpc>
        <a:spcBef>
          <a:spcPct val="30000"/>
        </a:spcBef>
        <a:spcAft>
          <a:spcPct val="0"/>
        </a:spcAft>
        <a:buClr>
          <a:srgbClr val="191970"/>
        </a:buClr>
        <a:buFont typeface="Wingdings" panose="05000000000000000000" pitchFamily="2" charset="2"/>
        <a:buChar char="§"/>
        <a:defRPr sz="2800" kern="1200" baseline="0">
          <a:solidFill>
            <a:srgbClr val="191970"/>
          </a:solidFill>
          <a:latin typeface="+mn-lt"/>
          <a:ea typeface="+mn-ea"/>
          <a:cs typeface="+mn-cs"/>
        </a:defRPr>
      </a:lvl1pPr>
      <a:lvl2pPr marL="685800" indent="-228600" algn="l" rtl="0" eaLnBrk="1" fontAlgn="base" hangingPunct="1">
        <a:lnSpc>
          <a:spcPct val="90000"/>
        </a:lnSpc>
        <a:spcBef>
          <a:spcPct val="30000"/>
        </a:spcBef>
        <a:spcAft>
          <a:spcPct val="0"/>
        </a:spcAft>
        <a:buClr>
          <a:srgbClr val="191970"/>
        </a:buClr>
        <a:buFont typeface="Wingdings" panose="05000000000000000000" pitchFamily="2" charset="2"/>
        <a:buChar char="§"/>
        <a:defRPr sz="2400" kern="1200">
          <a:solidFill>
            <a:srgbClr val="191970"/>
          </a:solidFill>
          <a:latin typeface="+mn-lt"/>
          <a:ea typeface="+mn-ea"/>
          <a:cs typeface="+mn-cs"/>
        </a:defRPr>
      </a:lvl2pPr>
      <a:lvl3pPr marL="1143000" indent="-228600" algn="l" rtl="0" eaLnBrk="1" fontAlgn="base" hangingPunct="1">
        <a:lnSpc>
          <a:spcPct val="90000"/>
        </a:lnSpc>
        <a:spcBef>
          <a:spcPct val="30000"/>
        </a:spcBef>
        <a:spcAft>
          <a:spcPct val="0"/>
        </a:spcAft>
        <a:buClr>
          <a:srgbClr val="191970"/>
        </a:buClr>
        <a:buFont typeface="Wingdings" panose="05000000000000000000" pitchFamily="2" charset="2"/>
        <a:buChar char="§"/>
        <a:defRPr sz="2000" kern="1200" baseline="0">
          <a:solidFill>
            <a:srgbClr val="191970"/>
          </a:solidFill>
          <a:latin typeface="+mn-lt"/>
          <a:ea typeface="+mn-ea"/>
          <a:cs typeface="+mn-cs"/>
        </a:defRPr>
      </a:lvl3pPr>
      <a:lvl4pPr marL="1371600" indent="0" algn="l" rtl="0" eaLnBrk="1" fontAlgn="base" hangingPunct="1">
        <a:lnSpc>
          <a:spcPct val="90000"/>
        </a:lnSpc>
        <a:spcBef>
          <a:spcPct val="30000"/>
        </a:spcBef>
        <a:spcAft>
          <a:spcPct val="0"/>
        </a:spcAft>
        <a:buClr>
          <a:srgbClr val="0070C0"/>
        </a:buClr>
        <a:buFont typeface="Wingdings" panose="05000000000000000000" pitchFamily="2" charset="2"/>
        <a:buNone/>
        <a:defRPr kern="1200" baseline="0">
          <a:solidFill>
            <a:schemeClr val="tx1"/>
          </a:solidFill>
          <a:latin typeface="+mn-lt"/>
          <a:ea typeface="+mn-ea"/>
          <a:cs typeface="+mn-cs"/>
        </a:defRPr>
      </a:lvl4pPr>
      <a:lvl5pPr marL="2057400" indent="-228600" algn="l" rtl="0" eaLnBrk="1" fontAlgn="base" hangingPunct="1">
        <a:lnSpc>
          <a:spcPct val="90000"/>
        </a:lnSpc>
        <a:spcBef>
          <a:spcPct val="30000"/>
        </a:spcBef>
        <a:spcAft>
          <a:spcPct val="0"/>
        </a:spcAft>
        <a:buClr>
          <a:srgbClr val="0070C0"/>
        </a:buClr>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kathy.puziak@kpgrcm.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ubtitle 2"/>
          <p:cNvSpPr>
            <a:spLocks noGrp="1"/>
          </p:cNvSpPr>
          <p:nvPr>
            <p:ph type="subTitle" idx="1"/>
          </p:nvPr>
        </p:nvSpPr>
        <p:spPr>
          <a:xfrm>
            <a:off x="1524000" y="4056063"/>
            <a:ext cx="9144000" cy="1655762"/>
          </a:xfrm>
          <a:noFill/>
        </p:spPr>
        <p:txBody>
          <a:bodyPr/>
          <a:lstStyle/>
          <a:p>
            <a:r>
              <a:rPr lang="en-US" dirty="0" smtClean="0">
                <a:solidFill>
                  <a:srgbClr val="000080"/>
                </a:solidFill>
              </a:rPr>
              <a:t>Kathy Puziak PMP CMPE</a:t>
            </a:r>
          </a:p>
          <a:p>
            <a:r>
              <a:rPr lang="en-US" dirty="0" smtClean="0">
                <a:solidFill>
                  <a:srgbClr val="000080"/>
                </a:solidFill>
              </a:rPr>
              <a:t>KPG Revenue Cycle Management, Inc.</a:t>
            </a:r>
          </a:p>
          <a:p>
            <a:endParaRPr lang="en-US" dirty="0" smtClean="0"/>
          </a:p>
        </p:txBody>
      </p:sp>
      <p:sp>
        <p:nvSpPr>
          <p:cNvPr id="27650" name="Title 1"/>
          <p:cNvSpPr>
            <a:spLocks noGrp="1"/>
          </p:cNvSpPr>
          <p:nvPr>
            <p:ph type="ctrTitle"/>
          </p:nvPr>
        </p:nvSpPr>
        <p:spPr>
          <a:xfrm>
            <a:off x="656359" y="1458686"/>
            <a:ext cx="9097241" cy="1831335"/>
          </a:xfrm>
          <a:noFill/>
        </p:spPr>
        <p:txBody>
          <a:bodyPr/>
          <a:lstStyle/>
          <a:p>
            <a:pPr algn="l"/>
            <a:r>
              <a:rPr lang="en-US" sz="5400" dirty="0" smtClean="0">
                <a:solidFill>
                  <a:srgbClr val="000080"/>
                </a:solidFill>
              </a:rPr>
              <a:t>Establishing Goals for the Billing Office </a:t>
            </a:r>
          </a:p>
        </p:txBody>
      </p:sp>
      <p:sp>
        <p:nvSpPr>
          <p:cNvPr id="3" name="Footer Placeholder 2"/>
          <p:cNvSpPr>
            <a:spLocks noGrp="1"/>
          </p:cNvSpPr>
          <p:nvPr>
            <p:ph type="ftr" sz="quarter" idx="12"/>
          </p:nvPr>
        </p:nvSpPr>
        <p:spPr/>
        <p:txBody>
          <a:bodyPr/>
          <a:lstStyle/>
          <a:p>
            <a:pPr>
              <a:defRPr/>
            </a:pPr>
            <a:r>
              <a:rPr lang="en-US" dirty="0" smtClean="0"/>
              <a:t>KPG Revenue Cycle Management Inc.</a:t>
            </a:r>
            <a:endParaRPr lang="en-US"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Denial Rate				5%</a:t>
            </a:r>
          </a:p>
          <a:p>
            <a:pPr marL="0" indent="0">
              <a:buNone/>
            </a:pPr>
            <a:endParaRPr lang="en-US" sz="2400" dirty="0" smtClean="0"/>
          </a:p>
          <a:p>
            <a:pPr marL="0" indent="0">
              <a:buNone/>
            </a:pPr>
            <a:r>
              <a:rPr lang="en-US" sz="2400" dirty="0" smtClean="0"/>
              <a:t>This </a:t>
            </a:r>
            <a:r>
              <a:rPr lang="en-US" sz="2400" dirty="0"/>
              <a:t>benchmark looks at the percentage of time a claim is not paid. It is calculated by dividing the number and dollar value of denied line items by the total claims filed to a payer, (number and total charge amount). Better performing practices have denial rates below 5 %. Payers expect that only a small percentage of medical practices will follow up on claim denials, and as such, leave money on the table. </a:t>
            </a:r>
            <a:endParaRPr lang="en-US" sz="2400" dirty="0" smtClean="0"/>
          </a:p>
          <a:p>
            <a:pPr marL="0" indent="0">
              <a:buNone/>
            </a:pPr>
            <a:endParaRPr lang="en-US" sz="2400" dirty="0"/>
          </a:p>
          <a:p>
            <a:pPr marL="0" indent="0">
              <a:buNone/>
            </a:pPr>
            <a:endParaRPr lang="en-US" sz="2400" dirty="0"/>
          </a:p>
          <a:p>
            <a:pPr marL="0" indent="0">
              <a:buNone/>
            </a:pPr>
            <a:r>
              <a:rPr lang="en-US" sz="1600" dirty="0" smtClean="0"/>
              <a:t>*MGMA </a:t>
            </a:r>
            <a:r>
              <a:rPr lang="en-US" sz="1600" dirty="0"/>
              <a:t>Performance &amp; Practices of Successful Medical Groups 2014 Report</a:t>
            </a:r>
          </a:p>
          <a:p>
            <a:endParaRPr lang="en-US" dirty="0" smtClean="0"/>
          </a:p>
          <a:p>
            <a:endParaRPr lang="en-US" dirty="0"/>
          </a:p>
        </p:txBody>
      </p:sp>
      <p:sp>
        <p:nvSpPr>
          <p:cNvPr id="3" name="Title 2"/>
          <p:cNvSpPr>
            <a:spLocks noGrp="1"/>
          </p:cNvSpPr>
          <p:nvPr>
            <p:ph type="title"/>
          </p:nvPr>
        </p:nvSpPr>
        <p:spPr/>
        <p:txBody>
          <a:bodyPr/>
          <a:lstStyle/>
          <a:p>
            <a:r>
              <a:rPr lang="en-US" dirty="0" smtClean="0"/>
              <a:t>Establish Goals for </a:t>
            </a:r>
            <a:r>
              <a:rPr lang="en-US" dirty="0" smtClean="0"/>
              <a:t>KPI’s</a:t>
            </a:r>
            <a:br>
              <a:rPr lang="en-US" dirty="0" smtClean="0"/>
            </a:br>
            <a:r>
              <a:rPr lang="en-US" dirty="0"/>
              <a:t>	</a:t>
            </a:r>
            <a:r>
              <a:rPr lang="en-US" sz="4000" dirty="0" smtClean="0"/>
              <a:t>Denial Rate</a:t>
            </a:r>
            <a:endParaRPr lang="en-US" dirty="0"/>
          </a:p>
        </p:txBody>
      </p:sp>
      <p:sp>
        <p:nvSpPr>
          <p:cNvPr id="4" name="Slide Number Placeholder 3"/>
          <p:cNvSpPr>
            <a:spLocks noGrp="1"/>
          </p:cNvSpPr>
          <p:nvPr>
            <p:ph type="sldNum" sz="quarter" idx="12"/>
          </p:nvPr>
        </p:nvSpPr>
        <p:spPr/>
        <p:txBody>
          <a:bodyPr/>
          <a:lstStyle/>
          <a:p>
            <a:fld id="{EC3DBEF9-7834-49EA-BF9D-7E991C419964}" type="slidenum">
              <a:rPr lang="en-US" smtClean="0"/>
              <a:pPr/>
              <a:t>10</a:t>
            </a:fld>
            <a:endParaRPr lang="en-US" dirty="0"/>
          </a:p>
        </p:txBody>
      </p:sp>
    </p:spTree>
    <p:extLst>
      <p:ext uri="{BB962C8B-B14F-4D97-AF65-F5344CB8AC3E}">
        <p14:creationId xmlns:p14="http://schemas.microsoft.com/office/powerpoint/2010/main" val="2305536587"/>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Accounts </a:t>
            </a:r>
            <a:r>
              <a:rPr lang="en-US" dirty="0"/>
              <a:t>receivable aging—patient </a:t>
            </a:r>
            <a:r>
              <a:rPr lang="en-US" dirty="0" smtClean="0"/>
              <a:t>balances</a:t>
            </a:r>
          </a:p>
          <a:p>
            <a:r>
              <a:rPr lang="en-US" dirty="0" smtClean="0"/>
              <a:t>Accounts </a:t>
            </a:r>
            <a:r>
              <a:rPr lang="en-US" dirty="0"/>
              <a:t>receivable aging—insurance by </a:t>
            </a:r>
            <a:r>
              <a:rPr lang="en-US" dirty="0" smtClean="0"/>
              <a:t>payer</a:t>
            </a:r>
          </a:p>
          <a:p>
            <a:r>
              <a:rPr lang="en-US" dirty="0" smtClean="0"/>
              <a:t>Credit </a:t>
            </a:r>
            <a:r>
              <a:rPr lang="en-US" dirty="0"/>
              <a:t>report—line item and account total </a:t>
            </a:r>
            <a:endParaRPr lang="en-US" dirty="0" smtClean="0"/>
          </a:p>
          <a:p>
            <a:r>
              <a:rPr lang="en-US" dirty="0" smtClean="0"/>
              <a:t>Unallocated/undistributed </a:t>
            </a:r>
            <a:r>
              <a:rPr lang="en-US" dirty="0"/>
              <a:t>payments, summary </a:t>
            </a:r>
            <a:endParaRPr lang="en-US" dirty="0" smtClean="0"/>
          </a:p>
          <a:p>
            <a:r>
              <a:rPr lang="en-US" dirty="0" smtClean="0"/>
              <a:t>Adjustment </a:t>
            </a:r>
            <a:r>
              <a:rPr lang="en-US" dirty="0"/>
              <a:t>report—by adjustment type and operator </a:t>
            </a:r>
            <a:endParaRPr lang="en-US" dirty="0" smtClean="0"/>
          </a:p>
          <a:p>
            <a:r>
              <a:rPr lang="en-US" dirty="0" smtClean="0"/>
              <a:t>Financial </a:t>
            </a:r>
            <a:r>
              <a:rPr lang="en-US" dirty="0"/>
              <a:t>summaries with payments, charges, and adjustments</a:t>
            </a:r>
          </a:p>
        </p:txBody>
      </p:sp>
      <p:sp>
        <p:nvSpPr>
          <p:cNvPr id="3" name="Title 2"/>
          <p:cNvSpPr>
            <a:spLocks noGrp="1"/>
          </p:cNvSpPr>
          <p:nvPr>
            <p:ph type="title"/>
          </p:nvPr>
        </p:nvSpPr>
        <p:spPr/>
        <p:txBody>
          <a:bodyPr/>
          <a:lstStyle/>
          <a:p>
            <a:r>
              <a:rPr lang="en-US" dirty="0" smtClean="0"/>
              <a:t>What else should you be tracking?</a:t>
            </a:r>
            <a:endParaRPr lang="en-US" dirty="0"/>
          </a:p>
        </p:txBody>
      </p:sp>
      <p:sp>
        <p:nvSpPr>
          <p:cNvPr id="4" name="Slide Number Placeholder 3"/>
          <p:cNvSpPr>
            <a:spLocks noGrp="1"/>
          </p:cNvSpPr>
          <p:nvPr>
            <p:ph type="sldNum" sz="quarter" idx="12"/>
          </p:nvPr>
        </p:nvSpPr>
        <p:spPr/>
        <p:txBody>
          <a:bodyPr/>
          <a:lstStyle/>
          <a:p>
            <a:fld id="{EC3DBEF9-7834-49EA-BF9D-7E991C419964}" type="slidenum">
              <a:rPr lang="en-US" smtClean="0"/>
              <a:pPr/>
              <a:t>11</a:t>
            </a:fld>
            <a:endParaRPr lang="en-US" dirty="0"/>
          </a:p>
        </p:txBody>
      </p:sp>
    </p:spTree>
    <p:extLst>
      <p:ext uri="{BB962C8B-B14F-4D97-AF65-F5344CB8AC3E}">
        <p14:creationId xmlns:p14="http://schemas.microsoft.com/office/powerpoint/2010/main" val="3480995395"/>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Co-pay</a:t>
            </a:r>
            <a:r>
              <a:rPr lang="en-US" dirty="0"/>
              <a:t>	collection	rates </a:t>
            </a:r>
            <a:endParaRPr lang="en-US" dirty="0" smtClean="0"/>
          </a:p>
          <a:p>
            <a:r>
              <a:rPr lang="en-US" dirty="0" smtClean="0"/>
              <a:t>Electronic claim filing success rate</a:t>
            </a:r>
          </a:p>
          <a:p>
            <a:r>
              <a:rPr lang="en-US" dirty="0" smtClean="0"/>
              <a:t> Turn around</a:t>
            </a:r>
            <a:r>
              <a:rPr lang="en-US" dirty="0"/>
              <a:t>	time	</a:t>
            </a:r>
            <a:r>
              <a:rPr lang="en-US" dirty="0" smtClean="0"/>
              <a:t>for charge</a:t>
            </a:r>
            <a:r>
              <a:rPr lang="en-US" dirty="0"/>
              <a:t>	</a:t>
            </a:r>
            <a:r>
              <a:rPr lang="en-US" dirty="0" smtClean="0"/>
              <a:t> entry, payment</a:t>
            </a:r>
            <a:r>
              <a:rPr lang="en-US" dirty="0"/>
              <a:t>	</a:t>
            </a:r>
            <a:r>
              <a:rPr lang="en-US" dirty="0" smtClean="0"/>
              <a:t>entry, and denial</a:t>
            </a:r>
            <a:r>
              <a:rPr lang="en-US" dirty="0"/>
              <a:t>	resolution	</a:t>
            </a:r>
            <a:endParaRPr lang="en-US" dirty="0" smtClean="0"/>
          </a:p>
          <a:p>
            <a:r>
              <a:rPr lang="en-US" dirty="0" smtClean="0"/>
              <a:t>Bad debt percentage</a:t>
            </a:r>
            <a:endParaRPr lang="en-US" dirty="0"/>
          </a:p>
        </p:txBody>
      </p:sp>
      <p:sp>
        <p:nvSpPr>
          <p:cNvPr id="3" name="Title 2"/>
          <p:cNvSpPr>
            <a:spLocks noGrp="1"/>
          </p:cNvSpPr>
          <p:nvPr>
            <p:ph type="title"/>
          </p:nvPr>
        </p:nvSpPr>
        <p:spPr/>
        <p:txBody>
          <a:bodyPr/>
          <a:lstStyle/>
          <a:p>
            <a:r>
              <a:rPr lang="en-US" dirty="0" smtClean="0"/>
              <a:t>What else should you be tracking?</a:t>
            </a:r>
            <a:endParaRPr lang="en-US" dirty="0"/>
          </a:p>
        </p:txBody>
      </p:sp>
      <p:sp>
        <p:nvSpPr>
          <p:cNvPr id="4" name="Slide Number Placeholder 3"/>
          <p:cNvSpPr>
            <a:spLocks noGrp="1"/>
          </p:cNvSpPr>
          <p:nvPr>
            <p:ph type="sldNum" sz="quarter" idx="12"/>
          </p:nvPr>
        </p:nvSpPr>
        <p:spPr/>
        <p:txBody>
          <a:bodyPr/>
          <a:lstStyle/>
          <a:p>
            <a:fld id="{EC3DBEF9-7834-49EA-BF9D-7E991C419964}" type="slidenum">
              <a:rPr lang="en-US" smtClean="0"/>
              <a:pPr/>
              <a:t>12</a:t>
            </a:fld>
            <a:endParaRPr lang="en-US" dirty="0"/>
          </a:p>
        </p:txBody>
      </p:sp>
    </p:spTree>
    <p:extLst>
      <p:ext uri="{BB962C8B-B14F-4D97-AF65-F5344CB8AC3E}">
        <p14:creationId xmlns:p14="http://schemas.microsoft.com/office/powerpoint/2010/main" val="2622685268"/>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3914" y="1690688"/>
            <a:ext cx="10579886" cy="4351338"/>
          </a:xfrm>
        </p:spPr>
        <p:txBody>
          <a:bodyPr/>
          <a:lstStyle/>
          <a:p>
            <a:r>
              <a:rPr lang="en-US" dirty="0" smtClean="0"/>
              <a:t>Set time frames</a:t>
            </a:r>
          </a:p>
          <a:p>
            <a:r>
              <a:rPr lang="en-US" dirty="0" smtClean="0"/>
              <a:t>Set thresholds</a:t>
            </a:r>
          </a:p>
          <a:p>
            <a:r>
              <a:rPr lang="en-US" dirty="0" smtClean="0"/>
              <a:t>Set goals</a:t>
            </a:r>
          </a:p>
          <a:p>
            <a:pPr marL="0" indent="0">
              <a:buNone/>
            </a:pPr>
            <a:endParaRPr lang="en-US" dirty="0"/>
          </a:p>
        </p:txBody>
      </p:sp>
      <p:sp>
        <p:nvSpPr>
          <p:cNvPr id="3" name="Title 2"/>
          <p:cNvSpPr>
            <a:spLocks noGrp="1"/>
          </p:cNvSpPr>
          <p:nvPr>
            <p:ph type="title"/>
          </p:nvPr>
        </p:nvSpPr>
        <p:spPr/>
        <p:txBody>
          <a:bodyPr/>
          <a:lstStyle/>
          <a:p>
            <a:r>
              <a:rPr lang="en-US" dirty="0" smtClean="0"/>
              <a:t>Set Expectations by Job Function</a:t>
            </a:r>
            <a:endParaRPr lang="en-US" dirty="0"/>
          </a:p>
        </p:txBody>
      </p:sp>
      <p:sp>
        <p:nvSpPr>
          <p:cNvPr id="4" name="Slide Number Placeholder 3"/>
          <p:cNvSpPr>
            <a:spLocks noGrp="1"/>
          </p:cNvSpPr>
          <p:nvPr>
            <p:ph type="sldNum" sz="quarter" idx="12"/>
          </p:nvPr>
        </p:nvSpPr>
        <p:spPr/>
        <p:txBody>
          <a:bodyPr/>
          <a:lstStyle/>
          <a:p>
            <a:fld id="{EC3DBEF9-7834-49EA-BF9D-7E991C419964}" type="slidenum">
              <a:rPr lang="en-US" smtClean="0"/>
              <a:pPr/>
              <a:t>13</a:t>
            </a:fld>
            <a:endParaRPr lang="en-US" dirty="0"/>
          </a:p>
        </p:txBody>
      </p:sp>
    </p:spTree>
    <p:extLst>
      <p:ext uri="{BB962C8B-B14F-4D97-AF65-F5344CB8AC3E}">
        <p14:creationId xmlns:p14="http://schemas.microsoft.com/office/powerpoint/2010/main" val="3861183676"/>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1600" y="416763"/>
            <a:ext cx="6415314" cy="5594154"/>
          </a:xfrm>
          <a:prstGeom prst="rect">
            <a:avLst/>
          </a:prstGeom>
        </p:spPr>
      </p:pic>
    </p:spTree>
    <p:extLst>
      <p:ext uri="{BB962C8B-B14F-4D97-AF65-F5344CB8AC3E}">
        <p14:creationId xmlns:p14="http://schemas.microsoft.com/office/powerpoint/2010/main" val="593632353"/>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1"/>
          <p:cNvSpPr>
            <a:spLocks noGrp="1"/>
          </p:cNvSpPr>
          <p:nvPr>
            <p:ph type="title"/>
          </p:nvPr>
        </p:nvSpPr>
        <p:spPr>
          <a:xfrm>
            <a:off x="781050" y="2346325"/>
            <a:ext cx="8596313" cy="1827213"/>
          </a:xfrm>
        </p:spPr>
        <p:txBody>
          <a:bodyPr/>
          <a:lstStyle/>
          <a:p>
            <a:r>
              <a:rPr lang="en-US" dirty="0" smtClean="0"/>
              <a:t>Questions?</a:t>
            </a:r>
          </a:p>
        </p:txBody>
      </p:sp>
      <p:sp>
        <p:nvSpPr>
          <p:cNvPr id="3" name="Slide Number Placeholder 2"/>
          <p:cNvSpPr>
            <a:spLocks noGrp="1"/>
          </p:cNvSpPr>
          <p:nvPr>
            <p:ph type="sldNum" sz="quarter" idx="11"/>
          </p:nvPr>
        </p:nvSpPr>
        <p:spPr/>
        <p:txBody>
          <a:bodyPr/>
          <a:lstStyle/>
          <a:p>
            <a:fld id="{AD585C9B-13F1-4B1F-8B22-030905378E9C}" type="slidenum">
              <a:rPr lang="en-US" smtClean="0"/>
              <a:pPr/>
              <a:t>15</a:t>
            </a:fld>
            <a:endParaRPr lang="en-US"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Title 1"/>
          <p:cNvSpPr>
            <a:spLocks noGrp="1"/>
          </p:cNvSpPr>
          <p:nvPr>
            <p:ph type="title"/>
          </p:nvPr>
        </p:nvSpPr>
        <p:spPr/>
        <p:txBody>
          <a:bodyPr/>
          <a:lstStyle/>
          <a:p>
            <a:pPr algn="ctr"/>
            <a:r>
              <a:rPr lang="en-US" dirty="0" smtClean="0"/>
              <a:t>Contact Information</a:t>
            </a:r>
          </a:p>
        </p:txBody>
      </p:sp>
      <p:sp>
        <p:nvSpPr>
          <p:cNvPr id="105474" name="Content Placeholder 2"/>
          <p:cNvSpPr>
            <a:spLocks noGrp="1"/>
          </p:cNvSpPr>
          <p:nvPr>
            <p:ph idx="1"/>
          </p:nvPr>
        </p:nvSpPr>
        <p:spPr>
          <a:xfrm>
            <a:off x="838200" y="1789113"/>
            <a:ext cx="10515600" cy="4351337"/>
          </a:xfrm>
        </p:spPr>
        <p:txBody>
          <a:bodyPr/>
          <a:lstStyle/>
          <a:p>
            <a:pPr marL="0" indent="0" algn="ctr">
              <a:buFont typeface="Wingdings 3" panose="05040102010807070707" pitchFamily="18" charset="2"/>
              <a:buNone/>
            </a:pPr>
            <a:r>
              <a:rPr lang="en-US" dirty="0" smtClean="0"/>
              <a:t>Kathy Puziak, PMP CMPE</a:t>
            </a:r>
          </a:p>
          <a:p>
            <a:pPr marL="0" indent="0" algn="ctr">
              <a:buFont typeface="Wingdings 3" panose="05040102010807070707" pitchFamily="18" charset="2"/>
              <a:buNone/>
            </a:pPr>
            <a:r>
              <a:rPr lang="en-US" dirty="0" smtClean="0"/>
              <a:t>KPG Revenue Cycle Management, Inc.</a:t>
            </a:r>
          </a:p>
          <a:p>
            <a:pPr marL="0" indent="0" algn="ctr">
              <a:buFont typeface="Wingdings 3" panose="05040102010807070707" pitchFamily="18" charset="2"/>
              <a:buNone/>
            </a:pPr>
            <a:r>
              <a:rPr lang="en-US" dirty="0" smtClean="0"/>
              <a:t>Consulting, Training, Speaker</a:t>
            </a:r>
          </a:p>
          <a:p>
            <a:pPr marL="0" indent="0" algn="ctr">
              <a:buFont typeface="Wingdings 3" panose="05040102010807070707" pitchFamily="18" charset="2"/>
              <a:buNone/>
            </a:pPr>
            <a:r>
              <a:rPr lang="en-US" dirty="0" smtClean="0"/>
              <a:t>Las Vegas, Nevada</a:t>
            </a:r>
          </a:p>
          <a:p>
            <a:pPr marL="0" indent="0" algn="ctr">
              <a:buFont typeface="Wingdings 3" panose="05040102010807070707" pitchFamily="18" charset="2"/>
              <a:buNone/>
            </a:pPr>
            <a:r>
              <a:rPr lang="en-US" dirty="0" smtClean="0">
                <a:hlinkClick r:id="rId3"/>
              </a:rPr>
              <a:t>kathy.puziak@kpgrcm.com</a:t>
            </a:r>
            <a:endParaRPr lang="en-US" dirty="0" smtClean="0"/>
          </a:p>
          <a:p>
            <a:pPr marL="0" indent="0" algn="ctr">
              <a:buFont typeface="Wingdings 3" panose="05040102010807070707" pitchFamily="18" charset="2"/>
              <a:buNone/>
            </a:pPr>
            <a:r>
              <a:rPr lang="en-US" dirty="0" smtClean="0"/>
              <a:t>303-478-3828</a:t>
            </a:r>
          </a:p>
        </p:txBody>
      </p:sp>
      <p:sp>
        <p:nvSpPr>
          <p:cNvPr id="3" name="Slide Number Placeholder 2"/>
          <p:cNvSpPr>
            <a:spLocks noGrp="1"/>
          </p:cNvSpPr>
          <p:nvPr>
            <p:ph type="sldNum" sz="quarter" idx="12"/>
          </p:nvPr>
        </p:nvSpPr>
        <p:spPr/>
        <p:txBody>
          <a:bodyPr/>
          <a:lstStyle/>
          <a:p>
            <a:fld id="{EC3DBEF9-7834-49EA-BF9D-7E991C419964}" type="slidenum">
              <a:rPr lang="en-US" smtClean="0"/>
              <a:pPr/>
              <a:t>16</a:t>
            </a:fld>
            <a:endParaRPr lang="en-US" dirty="0"/>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863" y="727075"/>
            <a:ext cx="8596312" cy="5314950"/>
          </a:xfrm>
        </p:spPr>
        <p:txBody>
          <a:bodyPr rtlCol="0">
            <a:normAutofit/>
          </a:bodyPr>
          <a:lstStyle/>
          <a:p>
            <a:pPr marL="0" indent="0" fontAlgn="auto">
              <a:spcAft>
                <a:spcPts val="0"/>
              </a:spcAft>
              <a:buFont typeface="Wingdings 3" charset="2"/>
              <a:buNone/>
              <a:defRPr/>
            </a:pPr>
            <a:r>
              <a:rPr lang="en-US" sz="2000" dirty="0" smtClean="0">
                <a:solidFill>
                  <a:schemeClr val="tx1">
                    <a:lumMod val="75000"/>
                    <a:lumOff val="25000"/>
                  </a:schemeClr>
                </a:solidFill>
                <a:cs typeface="Arial" charset="0"/>
              </a:rPr>
              <a:t>© 2015 KPG Revenue Cycle Management, Inc. All rights reserved.</a:t>
            </a:r>
          </a:p>
          <a:p>
            <a:pPr marL="0" indent="0" fontAlgn="auto">
              <a:spcAft>
                <a:spcPts val="0"/>
              </a:spcAft>
              <a:buFont typeface="Wingdings 3" charset="2"/>
              <a:buNone/>
              <a:defRPr/>
            </a:pPr>
            <a:r>
              <a:rPr lang="en-US" sz="2000" dirty="0" smtClean="0">
                <a:solidFill>
                  <a:schemeClr val="tx1">
                    <a:lumMod val="75000"/>
                    <a:lumOff val="25000"/>
                  </a:schemeClr>
                </a:solidFill>
                <a:cs typeface="Arial" charset="0"/>
              </a:rPr>
              <a:t>This presentation does </a:t>
            </a:r>
            <a:r>
              <a:rPr lang="en-US" sz="2000" dirty="0">
                <a:solidFill>
                  <a:schemeClr val="tx1">
                    <a:lumMod val="75000"/>
                    <a:lumOff val="25000"/>
                  </a:schemeClr>
                </a:solidFill>
                <a:cs typeface="Arial" charset="0"/>
              </a:rPr>
              <a:t>not constitute a representation or warranty or documentation regarding the product or service featured. All illustrations are provided as fictional examples only. Your product features and configuration may be different than those shown. </a:t>
            </a:r>
            <a:r>
              <a:rPr lang="en-US" sz="2000" dirty="0" smtClean="0">
                <a:solidFill>
                  <a:schemeClr val="tx1">
                    <a:lumMod val="75000"/>
                    <a:lumOff val="25000"/>
                  </a:schemeClr>
                </a:solidFill>
                <a:cs typeface="Arial" charset="0"/>
              </a:rPr>
              <a:t>No </a:t>
            </a:r>
            <a:r>
              <a:rPr lang="en-US" sz="2000" dirty="0">
                <a:solidFill>
                  <a:schemeClr val="tx1">
                    <a:lumMod val="75000"/>
                    <a:lumOff val="25000"/>
                  </a:schemeClr>
                </a:solidFill>
                <a:cs typeface="Arial" charset="0"/>
              </a:rPr>
              <a:t>part of this publication may be reproduced for any purpose without written </a:t>
            </a:r>
            <a:r>
              <a:rPr lang="en-US" sz="2000" dirty="0" smtClean="0">
                <a:solidFill>
                  <a:schemeClr val="tx1">
                    <a:lumMod val="75000"/>
                    <a:lumOff val="25000"/>
                  </a:schemeClr>
                </a:solidFill>
                <a:cs typeface="Arial" charset="0"/>
              </a:rPr>
              <a:t>permission.</a:t>
            </a:r>
          </a:p>
          <a:p>
            <a:pPr marL="0" indent="0" fontAlgn="auto">
              <a:spcAft>
                <a:spcPts val="0"/>
              </a:spcAft>
              <a:buNone/>
              <a:defRPr/>
            </a:pPr>
            <a:endParaRPr lang="en-US" dirty="0">
              <a:solidFill>
                <a:schemeClr val="tx1">
                  <a:lumMod val="75000"/>
                  <a:lumOff val="25000"/>
                </a:schemeClr>
              </a:solidFill>
              <a:cs typeface="Arial" charset="0"/>
            </a:endParaRPr>
          </a:p>
          <a:p>
            <a:pPr marL="0" indent="0" fontAlgn="auto">
              <a:spcAft>
                <a:spcPts val="0"/>
              </a:spcAft>
              <a:buFont typeface="Wingdings 3" charset="2"/>
              <a:buNone/>
              <a:defRPr/>
            </a:pPr>
            <a:endParaRPr lang="en-US" dirty="0">
              <a:solidFill>
                <a:schemeClr val="tx1">
                  <a:lumMod val="75000"/>
                  <a:lumOff val="25000"/>
                </a:schemeClr>
              </a:solidFill>
            </a:endParaRPr>
          </a:p>
        </p:txBody>
      </p:sp>
      <p:sp>
        <p:nvSpPr>
          <p:cNvPr id="4" name="Slide Number Placeholder 3"/>
          <p:cNvSpPr>
            <a:spLocks noGrp="1"/>
          </p:cNvSpPr>
          <p:nvPr>
            <p:ph type="sldNum" sz="quarter" idx="12"/>
          </p:nvPr>
        </p:nvSpPr>
        <p:spPr/>
        <p:txBody>
          <a:bodyPr/>
          <a:lstStyle/>
          <a:p>
            <a:fld id="{EC3DBEF9-7834-49EA-BF9D-7E991C419964}" type="slidenum">
              <a:rPr lang="en-US" smtClean="0"/>
              <a:pPr/>
              <a:t>2</a:t>
            </a:fld>
            <a:endParaRPr lang="en-US" dirty="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614838"/>
            <a:ext cx="10515600" cy="4351338"/>
          </a:xfrm>
        </p:spPr>
        <p:txBody>
          <a:bodyPr/>
          <a:lstStyle/>
          <a:p>
            <a:pPr marL="514350" indent="-514350">
              <a:buAutoNum type="arabicPeriod"/>
            </a:pPr>
            <a:r>
              <a:rPr lang="en-US" dirty="0" smtClean="0">
                <a:solidFill>
                  <a:srgbClr val="FF0000"/>
                </a:solidFill>
              </a:rPr>
              <a:t>People</a:t>
            </a:r>
            <a:r>
              <a:rPr lang="en-US" dirty="0" smtClean="0"/>
              <a:t> 	</a:t>
            </a:r>
          </a:p>
          <a:p>
            <a:pPr marL="514350" indent="-514350">
              <a:buAutoNum type="arabicPeriod"/>
            </a:pPr>
            <a:r>
              <a:rPr lang="en-US" dirty="0" smtClean="0"/>
              <a:t>Internal </a:t>
            </a:r>
            <a:r>
              <a:rPr lang="en-US" dirty="0"/>
              <a:t>monitoring of systems </a:t>
            </a:r>
            <a:endParaRPr lang="en-US" dirty="0" smtClean="0"/>
          </a:p>
          <a:p>
            <a:pPr marL="514350" indent="-514350">
              <a:buAutoNum type="arabicPeriod"/>
            </a:pPr>
            <a:r>
              <a:rPr lang="en-US" dirty="0" smtClean="0"/>
              <a:t>Processes </a:t>
            </a:r>
          </a:p>
          <a:p>
            <a:pPr marL="514350" indent="-514350">
              <a:buAutoNum type="arabicPeriod"/>
            </a:pPr>
            <a:r>
              <a:rPr lang="en-US" dirty="0" smtClean="0"/>
              <a:t>Coding </a:t>
            </a:r>
          </a:p>
          <a:p>
            <a:pPr marL="514350" indent="-514350">
              <a:buAutoNum type="arabicPeriod"/>
            </a:pPr>
            <a:r>
              <a:rPr lang="en-US" dirty="0" smtClean="0"/>
              <a:t>Third-party </a:t>
            </a:r>
            <a:r>
              <a:rPr lang="en-US" dirty="0"/>
              <a:t>AR and denial management </a:t>
            </a:r>
            <a:endParaRPr lang="en-US" dirty="0" smtClean="0"/>
          </a:p>
          <a:p>
            <a:pPr marL="514350" indent="-514350">
              <a:buAutoNum type="arabicPeriod"/>
            </a:pPr>
            <a:r>
              <a:rPr lang="en-US" dirty="0" smtClean="0"/>
              <a:t>Collections </a:t>
            </a:r>
          </a:p>
          <a:p>
            <a:pPr marL="514350" indent="-514350">
              <a:buAutoNum type="arabicPeriod"/>
            </a:pPr>
            <a:r>
              <a:rPr lang="en-US" dirty="0" smtClean="0">
                <a:solidFill>
                  <a:srgbClr val="FF0000"/>
                </a:solidFill>
              </a:rPr>
              <a:t>Reporting </a:t>
            </a:r>
            <a:r>
              <a:rPr lang="en-US" dirty="0">
                <a:solidFill>
                  <a:srgbClr val="FF0000"/>
                </a:solidFill>
              </a:rPr>
              <a:t>and measuring </a:t>
            </a:r>
            <a:endParaRPr lang="en-US" dirty="0" smtClean="0">
              <a:solidFill>
                <a:srgbClr val="FF0000"/>
              </a:solidFill>
            </a:endParaRPr>
          </a:p>
          <a:p>
            <a:pPr marL="514350" indent="-514350">
              <a:buAutoNum type="arabicPeriod"/>
            </a:pPr>
            <a:r>
              <a:rPr lang="en-US" dirty="0" smtClean="0"/>
              <a:t>Technology </a:t>
            </a:r>
          </a:p>
          <a:p>
            <a:pPr marL="514350" indent="-514350">
              <a:buAutoNum type="arabicPeriod"/>
            </a:pPr>
            <a:r>
              <a:rPr lang="en-US" dirty="0" smtClean="0"/>
              <a:t>Managed </a:t>
            </a:r>
            <a:r>
              <a:rPr lang="en-US" dirty="0"/>
              <a:t>care contracting and fee schedule reviews </a:t>
            </a:r>
          </a:p>
        </p:txBody>
      </p:sp>
      <p:sp>
        <p:nvSpPr>
          <p:cNvPr id="3" name="Title 2"/>
          <p:cNvSpPr>
            <a:spLocks noGrp="1"/>
          </p:cNvSpPr>
          <p:nvPr>
            <p:ph type="title"/>
          </p:nvPr>
        </p:nvSpPr>
        <p:spPr/>
        <p:txBody>
          <a:bodyPr/>
          <a:lstStyle/>
          <a:p>
            <a:r>
              <a:rPr lang="en-US" dirty="0" smtClean="0"/>
              <a:t>Reaching for the Gold Standard</a:t>
            </a:r>
            <a:endParaRPr lang="en-US" dirty="0"/>
          </a:p>
        </p:txBody>
      </p:sp>
      <p:sp>
        <p:nvSpPr>
          <p:cNvPr id="4" name="Slide Number Placeholder 3"/>
          <p:cNvSpPr>
            <a:spLocks noGrp="1"/>
          </p:cNvSpPr>
          <p:nvPr>
            <p:ph type="sldNum" sz="quarter" idx="12"/>
          </p:nvPr>
        </p:nvSpPr>
        <p:spPr/>
        <p:txBody>
          <a:bodyPr/>
          <a:lstStyle/>
          <a:p>
            <a:fld id="{EC3DBEF9-7834-49EA-BF9D-7E991C419964}" type="slidenum">
              <a:rPr lang="en-US" smtClean="0"/>
              <a:pPr/>
              <a:t>3</a:t>
            </a:fld>
            <a:endParaRPr lang="en-US" dirty="0"/>
          </a:p>
        </p:txBody>
      </p:sp>
    </p:spTree>
    <p:extLst>
      <p:ext uri="{BB962C8B-B14F-4D97-AF65-F5344CB8AC3E}">
        <p14:creationId xmlns:p14="http://schemas.microsoft.com/office/powerpoint/2010/main" val="255484849"/>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Set Expectations</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206894" y="1789113"/>
            <a:ext cx="3778212" cy="4351337"/>
          </a:xfrm>
          <a:prstGeom prst="rect">
            <a:avLst/>
          </a:prstGeom>
        </p:spPr>
      </p:pic>
      <p:sp>
        <p:nvSpPr>
          <p:cNvPr id="2" name="Slide Number Placeholder 1"/>
          <p:cNvSpPr>
            <a:spLocks noGrp="1"/>
          </p:cNvSpPr>
          <p:nvPr>
            <p:ph type="sldNum" sz="quarter" idx="12"/>
          </p:nvPr>
        </p:nvSpPr>
        <p:spPr/>
        <p:txBody>
          <a:bodyPr/>
          <a:lstStyle/>
          <a:p>
            <a:fld id="{EC3DBEF9-7834-49EA-BF9D-7E991C419964}" type="slidenum">
              <a:rPr lang="en-US" smtClean="0"/>
              <a:pPr/>
              <a:t>4</a:t>
            </a:fld>
            <a:endParaRPr lang="en-US" dirty="0"/>
          </a:p>
        </p:txBody>
      </p:sp>
    </p:spTree>
    <p:extLst>
      <p:ext uri="{BB962C8B-B14F-4D97-AF65-F5344CB8AC3E}">
        <p14:creationId xmlns:p14="http://schemas.microsoft.com/office/powerpoint/2010/main" val="1425582779"/>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0549" y="1901370"/>
            <a:ext cx="4915451" cy="3468914"/>
          </a:xfrm>
          <a:prstGeom prst="rect">
            <a:avLst/>
          </a:prstGeom>
        </p:spPr>
      </p:pic>
      <p:sp>
        <p:nvSpPr>
          <p:cNvPr id="2" name="Content Placeholder 1"/>
          <p:cNvSpPr>
            <a:spLocks noGrp="1"/>
          </p:cNvSpPr>
          <p:nvPr>
            <p:ph idx="1"/>
          </p:nvPr>
        </p:nvSpPr>
        <p:spPr>
          <a:xfrm>
            <a:off x="5641848" y="1901370"/>
            <a:ext cx="6144768" cy="4238977"/>
          </a:xfrm>
        </p:spPr>
        <p:txBody>
          <a:bodyPr/>
          <a:lstStyle/>
          <a:p>
            <a:r>
              <a:rPr lang="en-US" sz="3200" dirty="0" smtClean="0"/>
              <a:t>Established goals for the billing department</a:t>
            </a:r>
            <a:endParaRPr lang="en-US" sz="3200" dirty="0"/>
          </a:p>
          <a:p>
            <a:r>
              <a:rPr lang="en-US" sz="3200" dirty="0" smtClean="0"/>
              <a:t>Put them in writing</a:t>
            </a:r>
          </a:p>
          <a:p>
            <a:pPr marL="0" indent="0">
              <a:buNone/>
            </a:pPr>
            <a:endParaRPr lang="en-US" dirty="0"/>
          </a:p>
        </p:txBody>
      </p:sp>
      <p:sp>
        <p:nvSpPr>
          <p:cNvPr id="3" name="Title 2"/>
          <p:cNvSpPr>
            <a:spLocks noGrp="1"/>
          </p:cNvSpPr>
          <p:nvPr>
            <p:ph type="title"/>
          </p:nvPr>
        </p:nvSpPr>
        <p:spPr/>
        <p:txBody>
          <a:bodyPr/>
          <a:lstStyle/>
          <a:p>
            <a:r>
              <a:rPr lang="en-US" dirty="0" smtClean="0"/>
              <a:t>Set expectations!</a:t>
            </a:r>
            <a:endParaRPr lang="en-US" dirty="0"/>
          </a:p>
        </p:txBody>
      </p:sp>
      <p:sp>
        <p:nvSpPr>
          <p:cNvPr id="5" name="Slide Number Placeholder 4"/>
          <p:cNvSpPr>
            <a:spLocks noGrp="1"/>
          </p:cNvSpPr>
          <p:nvPr>
            <p:ph type="sldNum" sz="quarter" idx="12"/>
          </p:nvPr>
        </p:nvSpPr>
        <p:spPr/>
        <p:txBody>
          <a:bodyPr/>
          <a:lstStyle/>
          <a:p>
            <a:fld id="{EC3DBEF9-7834-49EA-BF9D-7E991C419964}" type="slidenum">
              <a:rPr lang="en-US" smtClean="0"/>
              <a:pPr/>
              <a:t>5</a:t>
            </a:fld>
            <a:endParaRPr lang="en-US" dirty="0"/>
          </a:p>
        </p:txBody>
      </p:sp>
    </p:spTree>
    <p:extLst>
      <p:ext uri="{BB962C8B-B14F-4D97-AF65-F5344CB8AC3E}">
        <p14:creationId xmlns:p14="http://schemas.microsoft.com/office/powerpoint/2010/main" val="199662186"/>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3654" y="0"/>
            <a:ext cx="8804691" cy="6858000"/>
          </a:xfrm>
          <a:prstGeom prst="rect">
            <a:avLst/>
          </a:prstGeom>
        </p:spPr>
      </p:pic>
    </p:spTree>
    <p:extLst>
      <p:ext uri="{BB962C8B-B14F-4D97-AF65-F5344CB8AC3E}">
        <p14:creationId xmlns:p14="http://schemas.microsoft.com/office/powerpoint/2010/main" val="1320808592"/>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Days in Account Receivables	</a:t>
            </a:r>
          </a:p>
          <a:p>
            <a:pPr lvl="1"/>
            <a:r>
              <a:rPr lang="en-US" dirty="0" smtClean="0"/>
              <a:t>Better Performing Practices	28.73*</a:t>
            </a:r>
          </a:p>
          <a:p>
            <a:pPr marL="0" indent="0">
              <a:buNone/>
            </a:pPr>
            <a:endParaRPr lang="en-US" sz="2400" dirty="0" smtClean="0"/>
          </a:p>
          <a:p>
            <a:pPr marL="0" indent="0">
              <a:buNone/>
            </a:pPr>
            <a:r>
              <a:rPr lang="en-US" sz="2400" dirty="0" smtClean="0"/>
              <a:t>Defined </a:t>
            </a:r>
            <a:r>
              <a:rPr lang="en-US" sz="2400" dirty="0"/>
              <a:t>as the total accounts receivable divided by 1/365 of gross charges. Days in accounts receivable demonstrates the time for service delivery to claim payment. This number fluctuates based upon specialty and market and is higher in practices using paper versus electronic medical records. </a:t>
            </a:r>
            <a:endParaRPr lang="en-US" sz="2400" dirty="0" smtClean="0"/>
          </a:p>
          <a:p>
            <a:pPr marL="0" indent="0">
              <a:buNone/>
            </a:pPr>
            <a:endParaRPr lang="en-US" sz="1600" dirty="0" smtClean="0"/>
          </a:p>
          <a:p>
            <a:pPr marL="0" indent="0">
              <a:buNone/>
            </a:pPr>
            <a:endParaRPr lang="en-US" sz="1600" dirty="0"/>
          </a:p>
          <a:p>
            <a:pPr marL="0" indent="0">
              <a:buNone/>
            </a:pPr>
            <a:r>
              <a:rPr lang="en-US" sz="1600" dirty="0" smtClean="0"/>
              <a:t>*MGMA </a:t>
            </a:r>
            <a:r>
              <a:rPr lang="en-US" sz="1600" dirty="0"/>
              <a:t>Performance &amp; Practices of Successful Medical Groups 2014 Report</a:t>
            </a:r>
          </a:p>
          <a:p>
            <a:endParaRPr lang="en-US" dirty="0" smtClean="0"/>
          </a:p>
          <a:p>
            <a:endParaRPr lang="en-US" dirty="0"/>
          </a:p>
        </p:txBody>
      </p:sp>
      <p:sp>
        <p:nvSpPr>
          <p:cNvPr id="3" name="Title 2"/>
          <p:cNvSpPr>
            <a:spLocks noGrp="1"/>
          </p:cNvSpPr>
          <p:nvPr>
            <p:ph type="title"/>
          </p:nvPr>
        </p:nvSpPr>
        <p:spPr/>
        <p:txBody>
          <a:bodyPr/>
          <a:lstStyle/>
          <a:p>
            <a:r>
              <a:rPr lang="en-US" dirty="0" smtClean="0"/>
              <a:t>Establish Goals for </a:t>
            </a:r>
            <a:r>
              <a:rPr lang="en-US" dirty="0" smtClean="0"/>
              <a:t>KPI’s </a:t>
            </a:r>
            <a:br>
              <a:rPr lang="en-US" dirty="0" smtClean="0"/>
            </a:br>
            <a:r>
              <a:rPr lang="en-US" dirty="0"/>
              <a:t>	</a:t>
            </a:r>
            <a:r>
              <a:rPr lang="en-US" sz="4000" dirty="0" smtClean="0"/>
              <a:t>Days in Account Receivables</a:t>
            </a:r>
            <a:endParaRPr lang="en-US" dirty="0"/>
          </a:p>
        </p:txBody>
      </p:sp>
      <p:sp>
        <p:nvSpPr>
          <p:cNvPr id="4" name="Slide Number Placeholder 3"/>
          <p:cNvSpPr>
            <a:spLocks noGrp="1"/>
          </p:cNvSpPr>
          <p:nvPr>
            <p:ph type="sldNum" sz="quarter" idx="12"/>
          </p:nvPr>
        </p:nvSpPr>
        <p:spPr/>
        <p:txBody>
          <a:bodyPr/>
          <a:lstStyle/>
          <a:p>
            <a:fld id="{EC3DBEF9-7834-49EA-BF9D-7E991C419964}" type="slidenum">
              <a:rPr lang="en-US" smtClean="0"/>
              <a:pPr/>
              <a:t>7</a:t>
            </a:fld>
            <a:endParaRPr lang="en-US" dirty="0"/>
          </a:p>
        </p:txBody>
      </p:sp>
    </p:spTree>
    <p:extLst>
      <p:ext uri="{BB962C8B-B14F-4D97-AF65-F5344CB8AC3E}">
        <p14:creationId xmlns:p14="http://schemas.microsoft.com/office/powerpoint/2010/main" val="1672267393"/>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937656"/>
            <a:ext cx="10515600" cy="4202691"/>
          </a:xfrm>
        </p:spPr>
        <p:txBody>
          <a:bodyPr/>
          <a:lstStyle/>
          <a:p>
            <a:pPr marL="0" indent="0">
              <a:buNone/>
            </a:pPr>
            <a:r>
              <a:rPr lang="en-US" dirty="0" smtClean="0"/>
              <a:t>Percentage of Ageing Over 120 days</a:t>
            </a:r>
          </a:p>
          <a:p>
            <a:pPr lvl="1"/>
            <a:r>
              <a:rPr lang="en-US" dirty="0" smtClean="0"/>
              <a:t>Better Performing Practices	7.35% Re-aged*</a:t>
            </a:r>
          </a:p>
          <a:p>
            <a:pPr lvl="1"/>
            <a:r>
              <a:rPr lang="en-US" dirty="0" smtClean="0"/>
              <a:t>Better Performing Practices	8.8%	Non re-aged*</a:t>
            </a:r>
          </a:p>
          <a:p>
            <a:pPr marL="0" indent="0">
              <a:buNone/>
            </a:pPr>
            <a:endParaRPr lang="en-US" sz="2400" dirty="0" smtClean="0"/>
          </a:p>
          <a:p>
            <a:pPr marL="0" indent="0">
              <a:buNone/>
            </a:pPr>
            <a:r>
              <a:rPr lang="en-US" sz="2400" dirty="0" smtClean="0"/>
              <a:t>The </a:t>
            </a:r>
            <a:r>
              <a:rPr lang="en-US" sz="2400" dirty="0"/>
              <a:t>amount of monies due a practice is referred to as </a:t>
            </a:r>
            <a:r>
              <a:rPr lang="en-US" sz="2400" dirty="0" smtClean="0"/>
              <a:t>it’s </a:t>
            </a:r>
            <a:r>
              <a:rPr lang="en-US" sz="2400" dirty="0"/>
              <a:t>total accounts receivable. Monies outstanding should be </a:t>
            </a:r>
            <a:r>
              <a:rPr lang="en-US" sz="2400" dirty="0" smtClean="0"/>
              <a:t>as </a:t>
            </a:r>
            <a:r>
              <a:rPr lang="en-US" sz="2400" dirty="0"/>
              <a:t>“young” as possible, as a dollar today is more valuable than a dollar tomorrow. </a:t>
            </a:r>
            <a:r>
              <a:rPr lang="en-US" sz="2400" dirty="0" smtClean="0"/>
              <a:t>Monies </a:t>
            </a:r>
            <a:r>
              <a:rPr lang="en-US" sz="2400" dirty="0"/>
              <a:t>in accounts receivable &gt; 180 days is generally considered bad debt or uncollectable. </a:t>
            </a:r>
            <a:endParaRPr lang="en-US" sz="2400" dirty="0" smtClean="0"/>
          </a:p>
          <a:p>
            <a:pPr marL="0" indent="0">
              <a:buNone/>
            </a:pPr>
            <a:endParaRPr lang="en-US" sz="2400" dirty="0"/>
          </a:p>
          <a:p>
            <a:pPr marL="0" indent="0">
              <a:buNone/>
            </a:pPr>
            <a:r>
              <a:rPr lang="en-US" sz="1600" dirty="0" smtClean="0"/>
              <a:t>*MGMA </a:t>
            </a:r>
            <a:r>
              <a:rPr lang="en-US" sz="1600" dirty="0"/>
              <a:t>Performance &amp; Practices of Successful Medical Groups 2014 Report</a:t>
            </a:r>
          </a:p>
          <a:p>
            <a:endParaRPr lang="en-US" dirty="0" smtClean="0"/>
          </a:p>
          <a:p>
            <a:endParaRPr lang="en-US" dirty="0"/>
          </a:p>
        </p:txBody>
      </p:sp>
      <p:sp>
        <p:nvSpPr>
          <p:cNvPr id="3" name="Title 2"/>
          <p:cNvSpPr>
            <a:spLocks noGrp="1"/>
          </p:cNvSpPr>
          <p:nvPr>
            <p:ph type="title"/>
          </p:nvPr>
        </p:nvSpPr>
        <p:spPr/>
        <p:txBody>
          <a:bodyPr/>
          <a:lstStyle/>
          <a:p>
            <a:r>
              <a:rPr lang="en-US" dirty="0" smtClean="0"/>
              <a:t>Establish Goals for </a:t>
            </a:r>
            <a:r>
              <a:rPr lang="en-US" dirty="0" smtClean="0"/>
              <a:t>KPI’s</a:t>
            </a:r>
            <a:br>
              <a:rPr lang="en-US" dirty="0" smtClean="0"/>
            </a:br>
            <a:r>
              <a:rPr lang="en-US" dirty="0"/>
              <a:t>	</a:t>
            </a:r>
            <a:r>
              <a:rPr lang="en-US" sz="4000" dirty="0" smtClean="0"/>
              <a:t>Percentage of Ageing Over 120 Days</a:t>
            </a:r>
            <a:endParaRPr lang="en-US" dirty="0"/>
          </a:p>
        </p:txBody>
      </p:sp>
      <p:sp>
        <p:nvSpPr>
          <p:cNvPr id="4" name="Slide Number Placeholder 3"/>
          <p:cNvSpPr>
            <a:spLocks noGrp="1"/>
          </p:cNvSpPr>
          <p:nvPr>
            <p:ph type="sldNum" sz="quarter" idx="12"/>
          </p:nvPr>
        </p:nvSpPr>
        <p:spPr/>
        <p:txBody>
          <a:bodyPr/>
          <a:lstStyle/>
          <a:p>
            <a:fld id="{EC3DBEF9-7834-49EA-BF9D-7E991C419964}" type="slidenum">
              <a:rPr lang="en-US" smtClean="0"/>
              <a:pPr/>
              <a:t>8</a:t>
            </a:fld>
            <a:endParaRPr lang="en-US" dirty="0"/>
          </a:p>
        </p:txBody>
      </p:sp>
    </p:spTree>
    <p:extLst>
      <p:ext uri="{BB962C8B-B14F-4D97-AF65-F5344CB8AC3E}">
        <p14:creationId xmlns:p14="http://schemas.microsoft.com/office/powerpoint/2010/main" val="3937065178"/>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948542"/>
            <a:ext cx="10515600" cy="4093029"/>
          </a:xfrm>
        </p:spPr>
        <p:txBody>
          <a:bodyPr/>
          <a:lstStyle/>
          <a:p>
            <a:pPr marL="0" indent="0">
              <a:buNone/>
            </a:pPr>
            <a:r>
              <a:rPr lang="en-US" dirty="0" smtClean="0"/>
              <a:t>Adjusted Collection Ratio</a:t>
            </a:r>
          </a:p>
          <a:p>
            <a:pPr lvl="1"/>
            <a:r>
              <a:rPr lang="en-US" dirty="0" smtClean="0"/>
              <a:t>Better Performing Practices 	98.7%*</a:t>
            </a:r>
          </a:p>
          <a:p>
            <a:pPr marL="0" indent="0">
              <a:buNone/>
            </a:pPr>
            <a:endParaRPr lang="en-US" sz="2400" dirty="0" smtClean="0"/>
          </a:p>
          <a:p>
            <a:pPr marL="0" indent="0">
              <a:buNone/>
            </a:pPr>
            <a:r>
              <a:rPr lang="en-US" sz="2400" dirty="0" smtClean="0"/>
              <a:t>This </a:t>
            </a:r>
            <a:r>
              <a:rPr lang="en-US" sz="2400" dirty="0"/>
              <a:t>is </a:t>
            </a:r>
            <a:r>
              <a:rPr lang="en-US" sz="2400" dirty="0" smtClean="0"/>
              <a:t>significant </a:t>
            </a:r>
            <a:r>
              <a:rPr lang="en-US" sz="2400" dirty="0"/>
              <a:t>as it represents </a:t>
            </a:r>
            <a:r>
              <a:rPr lang="en-US" sz="2400" dirty="0" smtClean="0"/>
              <a:t>revenue. </a:t>
            </a:r>
            <a:r>
              <a:rPr lang="en-US" sz="2400" dirty="0"/>
              <a:t>It is defined as the net FFS payments divided by gross charges less contractual write-offs, discounts, courtesies and bad debt. Well run medical practices have a net fee for service collection rate close to 100 </a:t>
            </a:r>
            <a:r>
              <a:rPr lang="en-US" sz="2400" dirty="0" smtClean="0"/>
              <a:t>%.</a:t>
            </a:r>
          </a:p>
          <a:p>
            <a:pPr marL="0" indent="0">
              <a:buNone/>
            </a:pPr>
            <a:endParaRPr lang="en-US" sz="2400" dirty="0"/>
          </a:p>
          <a:p>
            <a:pPr marL="0" indent="0">
              <a:buNone/>
            </a:pPr>
            <a:endParaRPr lang="en-US" sz="2400" dirty="0"/>
          </a:p>
          <a:p>
            <a:pPr marL="0" indent="0">
              <a:buNone/>
            </a:pPr>
            <a:r>
              <a:rPr lang="en-US" sz="1600" dirty="0" smtClean="0"/>
              <a:t>*MGMA </a:t>
            </a:r>
            <a:r>
              <a:rPr lang="en-US" sz="1600" dirty="0"/>
              <a:t>Performance &amp; Practices of Successful Medical Groups 2014 Report</a:t>
            </a:r>
          </a:p>
          <a:p>
            <a:endParaRPr lang="en-US" dirty="0" smtClean="0"/>
          </a:p>
          <a:p>
            <a:endParaRPr lang="en-US" dirty="0"/>
          </a:p>
        </p:txBody>
      </p:sp>
      <p:sp>
        <p:nvSpPr>
          <p:cNvPr id="3" name="Title 2"/>
          <p:cNvSpPr>
            <a:spLocks noGrp="1"/>
          </p:cNvSpPr>
          <p:nvPr>
            <p:ph type="title"/>
          </p:nvPr>
        </p:nvSpPr>
        <p:spPr/>
        <p:txBody>
          <a:bodyPr/>
          <a:lstStyle/>
          <a:p>
            <a:r>
              <a:rPr lang="en-US" dirty="0" smtClean="0"/>
              <a:t>Establish Goals for </a:t>
            </a:r>
            <a:r>
              <a:rPr lang="en-US" dirty="0" smtClean="0"/>
              <a:t>KPI’s</a:t>
            </a:r>
            <a:br>
              <a:rPr lang="en-US" dirty="0" smtClean="0"/>
            </a:br>
            <a:r>
              <a:rPr lang="en-US" dirty="0"/>
              <a:t>	</a:t>
            </a:r>
            <a:r>
              <a:rPr lang="en-US" sz="4000" dirty="0" smtClean="0"/>
              <a:t>Adjusted Collection Ratio</a:t>
            </a:r>
            <a:endParaRPr lang="en-US" dirty="0"/>
          </a:p>
        </p:txBody>
      </p:sp>
      <p:sp>
        <p:nvSpPr>
          <p:cNvPr id="4" name="Slide Number Placeholder 3"/>
          <p:cNvSpPr>
            <a:spLocks noGrp="1"/>
          </p:cNvSpPr>
          <p:nvPr>
            <p:ph type="sldNum" sz="quarter" idx="12"/>
          </p:nvPr>
        </p:nvSpPr>
        <p:spPr/>
        <p:txBody>
          <a:bodyPr/>
          <a:lstStyle/>
          <a:p>
            <a:fld id="{EC3DBEF9-7834-49EA-BF9D-7E991C419964}" type="slidenum">
              <a:rPr lang="en-US" smtClean="0"/>
              <a:pPr/>
              <a:t>9</a:t>
            </a:fld>
            <a:endParaRPr lang="en-US" dirty="0"/>
          </a:p>
        </p:txBody>
      </p:sp>
    </p:spTree>
    <p:extLst>
      <p:ext uri="{BB962C8B-B14F-4D97-AF65-F5344CB8AC3E}">
        <p14:creationId xmlns:p14="http://schemas.microsoft.com/office/powerpoint/2010/main" val="4259922347"/>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Presentation level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tx2">
              <a:lumMod val="20000"/>
              <a:lumOff val="80000"/>
            </a:schemeClr>
          </a:solidFill>
        </a:ln>
      </a:spPr>
      <a:bodyPr wrap="none" rtlCol="0">
        <a:spAutoFit/>
      </a:bodyPr>
      <a:lstStyle>
        <a:defPPr>
          <a:defRPr dirty="0" err="1" smtClean="0">
            <a:ln>
              <a:solidFill>
                <a:schemeClr val="accent1">
                  <a:lumMod val="20000"/>
                  <a:lumOff val="80000"/>
                </a:schemeClr>
              </a:solidFill>
            </a:ln>
          </a:defRPr>
        </a:defPPr>
      </a:lstStyle>
    </a:txDef>
  </a:objectDefaults>
  <a:extraClrSchemeLst/>
  <a:extLst>
    <a:ext uri="{05A4C25C-085E-4340-85A3-A5531E510DB2}">
      <thm15:themeFamily xmlns:thm15="http://schemas.microsoft.com/office/thememl/2012/main" name="Checklists in the Revenue Cycle" id="{FB691BDA-0BF8-423A-B100-32E5F5FC8EE8}" vid="{86381456-E9E1-45CD-A260-5D4D253BE4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63AA760-FEA7-44E2-BB85-0893DB8CD7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KPG Master Template November2014</Template>
  <TotalTime>0</TotalTime>
  <Words>252</Words>
  <Application>Microsoft Office PowerPoint</Application>
  <PresentationFormat>Widescreen</PresentationFormat>
  <Paragraphs>91</Paragraphs>
  <Slides>16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Century Gothic</vt:lpstr>
      <vt:lpstr>Times New Roman</vt:lpstr>
      <vt:lpstr>Wingdings</vt:lpstr>
      <vt:lpstr>Wingdings 3</vt:lpstr>
      <vt:lpstr>Presentation level design</vt:lpstr>
      <vt:lpstr>Establishing Goals for the Billing Office </vt:lpstr>
      <vt:lpstr>PowerPoint Presentation</vt:lpstr>
      <vt:lpstr>Reaching for the Gold Standard</vt:lpstr>
      <vt:lpstr>Set Expectations</vt:lpstr>
      <vt:lpstr>Set expectations!</vt:lpstr>
      <vt:lpstr>PowerPoint Presentation</vt:lpstr>
      <vt:lpstr>Establish Goals for KPI’s   Days in Account Receivables</vt:lpstr>
      <vt:lpstr>Establish Goals for KPI’s  Percentage of Ageing Over 120 Days</vt:lpstr>
      <vt:lpstr>Establish Goals for KPI’s  Adjusted Collection Ratio</vt:lpstr>
      <vt:lpstr>Establish Goals for KPI’s  Denial Rate</vt:lpstr>
      <vt:lpstr>What else should you be tracking?</vt:lpstr>
      <vt:lpstr>What else should you be tracking?</vt:lpstr>
      <vt:lpstr>Set Expectations by Job Function</vt:lpstr>
      <vt:lpstr>PowerPoint Presentation</vt:lpstr>
      <vt:lpstr>Questions?</vt:lpstr>
      <vt:lpstr>Contact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2015-04-29T13:18:20Z</dcterms:created>
  <dcterms:modified xsi:type="dcterms:W3CDTF">2015-05-05T16:42:00Z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1009715</vt:lpwstr>
  </property>
  <property fmtid="{D5CDD505-2E9C-101B-9397-08002B2CF9AE}" name="NXPowerLiteSettings" pid="3">
    <vt:lpwstr>F7000400038000</vt:lpwstr>
  </property>
  <property fmtid="{D5CDD505-2E9C-101B-9397-08002B2CF9AE}" name="NXPowerLiteVersion" pid="4">
    <vt:lpwstr>D6.0.3</vt:lpwstr>
  </property>
  <property fmtid="{D5CDD505-2E9C-101B-9397-08002B2CF9AE}" name="_TemplateID" pid="5">
    <vt:lpwstr>TC034605409991</vt:lpwstr>
  </property>
</Properties>
</file>